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s/slide24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5.xml" ContentType="application/vnd.openxmlformats-officedocument.presentationml.slide+xml"/>
  <Override PartName="/ppt/slides/slide34.xml" ContentType="application/vnd.openxmlformats-officedocument.presentationml.slide+xml"/>
  <Override PartName="/ppt/slides/slide6.xml" ContentType="application/vnd.openxmlformats-officedocument.presentationml.slide+xml"/>
  <Override PartName="/ppt/slides/slide35.xml" ContentType="application/vnd.openxmlformats-officedocument.presentationml.slide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31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1.xml" ContentType="application/vnd.openxmlformats-officedocument.presentationml.slide+xml"/>
  <Override PartName="/ppt/slides/slide30.xml" ContentType="application/vnd.openxmlformats-officedocument.presentationml.slide+xml"/>
  <Override PartName="/ppt/slides/slide8.xml" ContentType="application/vnd.openxmlformats-officedocument.presentationml.slide+xml"/>
  <Override PartName="/ppt/slides/slide4.xml" ContentType="application/vnd.openxmlformats-officedocument.presentationml.slide+xml"/>
  <Override PartName="/ppt/slides/slide10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3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notesSlides/notesSlide8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5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ustomXml" Target="../customXml/item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ustomXml" Target="../customXml/item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image" Target="../media/image30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image" Target="../media/image36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9.emf"/><Relationship Id="rId1" Type="http://schemas.openxmlformats.org/officeDocument/2006/relationships/image" Target="../media/image3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media/audio1.wav>
</file>

<file path=ppt/media/image12.png>
</file>

<file path=ppt/media/image13.png>
</file>

<file path=ppt/media/image14.png>
</file>

<file path=ppt/media/image15.png>
</file>

<file path=ppt/media/image16.gif>
</file>

<file path=ppt/media/image17.jpeg>
</file>

<file path=ppt/media/image18.png>
</file>

<file path=ppt/media/image19.jpeg>
</file>

<file path=ppt/media/image20.png>
</file>

<file path=ppt/media/image21.jpeg>
</file>

<file path=ppt/media/image22.png>
</file>

<file path=ppt/media/image23.png>
</file>

<file path=ppt/media/image3.png>
</file>

<file path=ppt/media/image41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EEF203-50D9-4008-8FC3-E58799CB0F4C}" type="datetimeFigureOut">
              <a:rPr lang="id-ID" smtClean="0"/>
              <a:t>23/12/2018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C0B6CD-9EFF-4244-9EA3-4593127E11A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97086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F33B476-CDCB-4C5B-9812-B12362C3FF8D}" type="slidenum">
              <a:rPr lang="en-US" altLang="id-ID"/>
              <a:pPr eaLnBrk="1" hangingPunct="1"/>
              <a:t>3</a:t>
            </a:fld>
            <a:endParaRPr lang="en-US" altLang="id-ID"/>
          </a:p>
        </p:txBody>
      </p:sp>
      <p:sp>
        <p:nvSpPr>
          <p:cNvPr id="44035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794" tIns="44897" rIns="89794" bIns="44897" anchor="b"/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F24E0447-6375-410B-8F9E-FBC727B8BA37}" type="slidenum">
              <a:rPr lang="en-US" altLang="id-ID" sz="1200"/>
              <a:pPr algn="r" eaLnBrk="1" hangingPunct="1"/>
              <a:t>3</a:t>
            </a:fld>
            <a:endParaRPr lang="en-US" altLang="id-ID" sz="1200"/>
          </a:p>
        </p:txBody>
      </p:sp>
      <p:sp>
        <p:nvSpPr>
          <p:cNvPr id="4403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68325" y="685800"/>
            <a:ext cx="6096000" cy="3430588"/>
          </a:xfrm>
          <a:ln/>
        </p:spPr>
      </p:sp>
      <p:sp>
        <p:nvSpPr>
          <p:cNvPr id="44037" name="Rectangle 3"/>
          <p:cNvSpPr>
            <a:spLocks noChangeArrowheads="1"/>
          </p:cNvSpPr>
          <p:nvPr/>
        </p:nvSpPr>
        <p:spPr bwMode="auto">
          <a:xfrm>
            <a:off x="1219200" y="4129088"/>
            <a:ext cx="10033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4" tIns="44897" rIns="89794" bIns="44897">
            <a:spAutoFit/>
          </a:bodyPr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30000"/>
              </a:spcBef>
            </a:pPr>
            <a:r>
              <a:rPr lang="en-US" altLang="id-ID">
                <a:latin typeface="Times New Roman" panose="02020603050405020304" pitchFamily="18" charset="0"/>
              </a:rPr>
              <a:t>Catatan :</a:t>
            </a:r>
            <a:endParaRPr lang="en-GB" altLang="id-ID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869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d-ID" altLang="id-ID" smtClean="0">
              <a:latin typeface="Arial" panose="020B0604020202020204" pitchFamily="34" charset="0"/>
            </a:endParaRPr>
          </a:p>
        </p:txBody>
      </p:sp>
      <p:sp>
        <p:nvSpPr>
          <p:cNvPr id="532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0E15D72-DA85-4342-8A78-5160BB642414}" type="slidenum">
              <a:rPr lang="en-US" altLang="id-ID"/>
              <a:pPr eaLnBrk="1" hangingPunct="1"/>
              <a:t>15</a:t>
            </a:fld>
            <a:endParaRPr lang="en-US" altLang="id-ID"/>
          </a:p>
        </p:txBody>
      </p:sp>
    </p:spTree>
    <p:extLst>
      <p:ext uri="{BB962C8B-B14F-4D97-AF65-F5344CB8AC3E}">
        <p14:creationId xmlns:p14="http://schemas.microsoft.com/office/powerpoint/2010/main" val="16476416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47E82D6-5269-4F70-8AB3-E6C87DC4A409}" type="slidenum">
              <a:rPr lang="en-US" altLang="id-ID"/>
              <a:pPr eaLnBrk="1" hangingPunct="1"/>
              <a:t>20</a:t>
            </a:fld>
            <a:endParaRPr lang="en-US" altLang="id-ID"/>
          </a:p>
        </p:txBody>
      </p:sp>
      <p:sp>
        <p:nvSpPr>
          <p:cNvPr id="54275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794" tIns="44897" rIns="89794" bIns="44897" anchor="b"/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E221557E-47E8-4F12-ADF6-73D1F248B4C2}" type="slidenum">
              <a:rPr lang="en-US" altLang="id-ID" sz="1200"/>
              <a:pPr algn="r" eaLnBrk="1" hangingPunct="1"/>
              <a:t>20</a:t>
            </a:fld>
            <a:endParaRPr lang="en-US" altLang="id-ID" sz="1200"/>
          </a:p>
        </p:txBody>
      </p:sp>
      <p:sp>
        <p:nvSpPr>
          <p:cNvPr id="5427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68325" y="685800"/>
            <a:ext cx="6096000" cy="3430588"/>
          </a:xfrm>
          <a:ln/>
        </p:spPr>
      </p:sp>
      <p:sp>
        <p:nvSpPr>
          <p:cNvPr id="54277" name="Rectangle 3"/>
          <p:cNvSpPr>
            <a:spLocks noChangeArrowheads="1"/>
          </p:cNvSpPr>
          <p:nvPr/>
        </p:nvSpPr>
        <p:spPr bwMode="auto">
          <a:xfrm>
            <a:off x="1219200" y="4129088"/>
            <a:ext cx="10033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4" tIns="44897" rIns="89794" bIns="44897">
            <a:spAutoFit/>
          </a:bodyPr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30000"/>
              </a:spcBef>
            </a:pPr>
            <a:r>
              <a:rPr lang="en-US" altLang="id-ID">
                <a:latin typeface="Times New Roman" panose="02020603050405020304" pitchFamily="18" charset="0"/>
              </a:rPr>
              <a:t>Catatan :</a:t>
            </a:r>
            <a:endParaRPr lang="en-GB" altLang="id-ID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7243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D168211-4EF9-43E9-83A6-74EB797EA378}" type="slidenum">
              <a:rPr lang="en-US" altLang="id-ID"/>
              <a:pPr eaLnBrk="1" hangingPunct="1"/>
              <a:t>21</a:t>
            </a:fld>
            <a:endParaRPr lang="en-US" altLang="id-ID"/>
          </a:p>
        </p:txBody>
      </p:sp>
      <p:sp>
        <p:nvSpPr>
          <p:cNvPr id="55299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794" tIns="44897" rIns="89794" bIns="44897" anchor="b"/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CFE8308E-8173-4D64-9A86-40374CDAAF1F}" type="slidenum">
              <a:rPr lang="en-US" altLang="id-ID" sz="1200"/>
              <a:pPr algn="r" eaLnBrk="1" hangingPunct="1"/>
              <a:t>21</a:t>
            </a:fld>
            <a:endParaRPr lang="en-US" altLang="id-ID" sz="1200"/>
          </a:p>
        </p:txBody>
      </p:sp>
      <p:sp>
        <p:nvSpPr>
          <p:cNvPr id="5530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68325" y="685800"/>
            <a:ext cx="6096000" cy="3430588"/>
          </a:xfrm>
          <a:ln/>
        </p:spPr>
      </p:sp>
      <p:sp>
        <p:nvSpPr>
          <p:cNvPr id="55301" name="Rectangle 3"/>
          <p:cNvSpPr>
            <a:spLocks noChangeArrowheads="1"/>
          </p:cNvSpPr>
          <p:nvPr/>
        </p:nvSpPr>
        <p:spPr bwMode="auto">
          <a:xfrm>
            <a:off x="1219200" y="4129088"/>
            <a:ext cx="10033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4" tIns="44897" rIns="89794" bIns="44897">
            <a:spAutoFit/>
          </a:bodyPr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30000"/>
              </a:spcBef>
            </a:pPr>
            <a:r>
              <a:rPr lang="en-US" altLang="id-ID">
                <a:latin typeface="Times New Roman" panose="02020603050405020304" pitchFamily="18" charset="0"/>
              </a:rPr>
              <a:t>Catatan :</a:t>
            </a:r>
            <a:endParaRPr lang="en-GB" altLang="id-ID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362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9498570-16C8-4C52-8316-8C95F0A97AD4}" type="slidenum">
              <a:rPr lang="en-US" altLang="id-ID"/>
              <a:pPr eaLnBrk="1" hangingPunct="1"/>
              <a:t>22</a:t>
            </a:fld>
            <a:endParaRPr lang="en-US" altLang="id-ID"/>
          </a:p>
        </p:txBody>
      </p:sp>
      <p:sp>
        <p:nvSpPr>
          <p:cNvPr id="56323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794" tIns="44897" rIns="89794" bIns="44897" anchor="b"/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37BC43A4-E364-48E4-BA7B-D3D8B97F533D}" type="slidenum">
              <a:rPr lang="en-US" altLang="id-ID" sz="1200"/>
              <a:pPr algn="r" eaLnBrk="1" hangingPunct="1"/>
              <a:t>22</a:t>
            </a:fld>
            <a:endParaRPr lang="en-US" altLang="id-ID" sz="1200"/>
          </a:p>
        </p:txBody>
      </p:sp>
      <p:sp>
        <p:nvSpPr>
          <p:cNvPr id="5632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68325" y="685800"/>
            <a:ext cx="6096000" cy="3430588"/>
          </a:xfrm>
          <a:ln/>
        </p:spPr>
      </p:sp>
      <p:sp>
        <p:nvSpPr>
          <p:cNvPr id="56325" name="Rectangle 3"/>
          <p:cNvSpPr>
            <a:spLocks noChangeArrowheads="1"/>
          </p:cNvSpPr>
          <p:nvPr/>
        </p:nvSpPr>
        <p:spPr bwMode="auto">
          <a:xfrm>
            <a:off x="1219200" y="4129088"/>
            <a:ext cx="10033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4" tIns="44897" rIns="89794" bIns="44897">
            <a:spAutoFit/>
          </a:bodyPr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30000"/>
              </a:spcBef>
            </a:pPr>
            <a:r>
              <a:rPr lang="en-US" altLang="id-ID">
                <a:latin typeface="Times New Roman" panose="02020603050405020304" pitchFamily="18" charset="0"/>
              </a:rPr>
              <a:t>Catatan :</a:t>
            </a:r>
            <a:endParaRPr lang="en-GB" altLang="id-ID">
              <a:latin typeface="Times New Roman" panose="02020603050405020304" pitchFamily="18" charset="0"/>
            </a:endParaRPr>
          </a:p>
        </p:txBody>
      </p:sp>
      <p:sp>
        <p:nvSpPr>
          <p:cNvPr id="56326" name="Rectangle 5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id-ID" smtClean="0">
                <a:latin typeface="Arial" panose="020B0604020202020204" pitchFamily="34" charset="0"/>
              </a:rPr>
              <a:t>SPC </a:t>
            </a:r>
            <a:r>
              <a:rPr lang="en-US" altLang="id-ID" smtClean="0">
                <a:latin typeface="Arial" panose="020B0604020202020204" pitchFamily="34" charset="0"/>
                <a:sym typeface="Wingdings" panose="05000000000000000000" pitchFamily="2" charset="2"/>
              </a:rPr>
              <a:t> stored program control, switching yang dikontrol oleh program computer, menggantikan sistem switching tanpa program.</a:t>
            </a:r>
          </a:p>
          <a:p>
            <a:pPr eaLnBrk="1" hangingPunct="1"/>
            <a:r>
              <a:rPr lang="en-US" altLang="id-ID" smtClean="0">
                <a:latin typeface="Arial" panose="020B0604020202020204" pitchFamily="34" charset="0"/>
                <a:sym typeface="Wingdings" panose="05000000000000000000" pitchFamily="2" charset="2"/>
              </a:rPr>
              <a:t>CCU  central control unit  ex : voicemail, batery backup, music on hold </a:t>
            </a:r>
            <a:endParaRPr lang="en-US" altLang="id-ID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62322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B6E0718-E626-4698-A799-9F4CD3AF37CD}" type="slidenum">
              <a:rPr lang="en-US" altLang="id-ID"/>
              <a:pPr eaLnBrk="1" hangingPunct="1"/>
              <a:t>24</a:t>
            </a:fld>
            <a:endParaRPr lang="en-US" altLang="id-ID"/>
          </a:p>
        </p:txBody>
      </p:sp>
      <p:sp>
        <p:nvSpPr>
          <p:cNvPr id="57347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794" tIns="44897" rIns="89794" bIns="44897" anchor="b"/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840D04CA-7615-4685-9E3E-3111B6779BF0}" type="slidenum">
              <a:rPr lang="en-US" altLang="id-ID" sz="1200"/>
              <a:pPr algn="r" eaLnBrk="1" hangingPunct="1"/>
              <a:t>24</a:t>
            </a:fld>
            <a:endParaRPr lang="en-US" altLang="id-ID" sz="1200"/>
          </a:p>
        </p:txBody>
      </p:sp>
      <p:sp>
        <p:nvSpPr>
          <p:cNvPr id="5734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68325" y="685800"/>
            <a:ext cx="6096000" cy="3430588"/>
          </a:xfrm>
          <a:ln/>
        </p:spPr>
      </p:sp>
      <p:sp>
        <p:nvSpPr>
          <p:cNvPr id="57349" name="Rectangle 3"/>
          <p:cNvSpPr>
            <a:spLocks noChangeArrowheads="1"/>
          </p:cNvSpPr>
          <p:nvPr/>
        </p:nvSpPr>
        <p:spPr bwMode="auto">
          <a:xfrm>
            <a:off x="1219200" y="4129088"/>
            <a:ext cx="10033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4" tIns="44897" rIns="89794" bIns="44897">
            <a:spAutoFit/>
          </a:bodyPr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30000"/>
              </a:spcBef>
            </a:pPr>
            <a:r>
              <a:rPr lang="en-US" altLang="id-ID">
                <a:latin typeface="Times New Roman" panose="02020603050405020304" pitchFamily="18" charset="0"/>
              </a:rPr>
              <a:t>Catatan :</a:t>
            </a:r>
            <a:endParaRPr lang="en-GB" altLang="id-ID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8388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01355BA-0533-4A2F-89AE-FF0CE2B223C3}" type="slidenum">
              <a:rPr lang="en-US" altLang="id-ID"/>
              <a:pPr eaLnBrk="1" hangingPunct="1"/>
              <a:t>25</a:t>
            </a:fld>
            <a:endParaRPr lang="en-US" altLang="id-ID"/>
          </a:p>
        </p:txBody>
      </p:sp>
      <p:sp>
        <p:nvSpPr>
          <p:cNvPr id="58371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794" tIns="44897" rIns="89794" bIns="44897" anchor="b"/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671BEC01-85EA-443F-84DB-E9BCCEF8A416}" type="slidenum">
              <a:rPr lang="en-US" altLang="id-ID" sz="1200"/>
              <a:pPr algn="r" eaLnBrk="1" hangingPunct="1"/>
              <a:t>25</a:t>
            </a:fld>
            <a:endParaRPr lang="en-US" altLang="id-ID" sz="1200"/>
          </a:p>
        </p:txBody>
      </p:sp>
      <p:sp>
        <p:nvSpPr>
          <p:cNvPr id="5837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68325" y="685800"/>
            <a:ext cx="6096000" cy="3430588"/>
          </a:xfrm>
          <a:ln/>
        </p:spPr>
      </p:sp>
      <p:sp>
        <p:nvSpPr>
          <p:cNvPr id="58373" name="Rectangle 3"/>
          <p:cNvSpPr>
            <a:spLocks noChangeArrowheads="1"/>
          </p:cNvSpPr>
          <p:nvPr/>
        </p:nvSpPr>
        <p:spPr bwMode="auto">
          <a:xfrm>
            <a:off x="1219200" y="4129088"/>
            <a:ext cx="10033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4" tIns="44897" rIns="89794" bIns="44897">
            <a:spAutoFit/>
          </a:bodyPr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30000"/>
              </a:spcBef>
            </a:pPr>
            <a:r>
              <a:rPr lang="en-US" altLang="id-ID">
                <a:latin typeface="Times New Roman" panose="02020603050405020304" pitchFamily="18" charset="0"/>
              </a:rPr>
              <a:t>Catatan :</a:t>
            </a:r>
            <a:endParaRPr lang="en-GB" altLang="id-ID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815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id-ID" smtClean="0">
                <a:latin typeface="Arial" panose="020B0604020202020204" pitchFamily="34" charset="0"/>
              </a:rPr>
              <a:t>Ddi memungkinkan orang langsung mendial dari luar ke dalam area PBX, tanpa harus menunggu operator menyambungkannya</a:t>
            </a:r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A7A99D2-C36F-4063-9371-3D966512C4F9}" type="slidenum">
              <a:rPr lang="en-GB" altLang="id-ID"/>
              <a:pPr eaLnBrk="1" hangingPunct="1"/>
              <a:t>28</a:t>
            </a:fld>
            <a:endParaRPr lang="en-GB" altLang="id-ID"/>
          </a:p>
        </p:txBody>
      </p:sp>
    </p:spTree>
    <p:extLst>
      <p:ext uri="{BB962C8B-B14F-4D97-AF65-F5344CB8AC3E}">
        <p14:creationId xmlns:p14="http://schemas.microsoft.com/office/powerpoint/2010/main" val="4132542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3D48A40-E9B5-4CED-8A27-2D8ED506F590}" type="slidenum">
              <a:rPr lang="en-US" altLang="id-ID"/>
              <a:pPr eaLnBrk="1" hangingPunct="1"/>
              <a:t>4</a:t>
            </a:fld>
            <a:endParaRPr lang="en-US" altLang="id-ID"/>
          </a:p>
        </p:txBody>
      </p:sp>
      <p:sp>
        <p:nvSpPr>
          <p:cNvPr id="45059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794" tIns="44897" rIns="89794" bIns="44897" anchor="b"/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31340A13-DFFF-4014-AFC7-C49883D7E61F}" type="slidenum">
              <a:rPr lang="en-US" altLang="id-ID" sz="1200"/>
              <a:pPr algn="r" eaLnBrk="1" hangingPunct="1"/>
              <a:t>4</a:t>
            </a:fld>
            <a:endParaRPr lang="en-US" altLang="id-ID" sz="1200"/>
          </a:p>
        </p:txBody>
      </p:sp>
      <p:sp>
        <p:nvSpPr>
          <p:cNvPr id="4506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68325" y="685800"/>
            <a:ext cx="6096000" cy="3430588"/>
          </a:xfrm>
          <a:ln/>
        </p:spPr>
      </p:sp>
      <p:sp>
        <p:nvSpPr>
          <p:cNvPr id="45061" name="Rectangle 3"/>
          <p:cNvSpPr>
            <a:spLocks noChangeArrowheads="1"/>
          </p:cNvSpPr>
          <p:nvPr/>
        </p:nvSpPr>
        <p:spPr bwMode="auto">
          <a:xfrm>
            <a:off x="1219200" y="4129088"/>
            <a:ext cx="10033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4" tIns="44897" rIns="89794" bIns="44897">
            <a:spAutoFit/>
          </a:bodyPr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30000"/>
              </a:spcBef>
            </a:pPr>
            <a:r>
              <a:rPr lang="en-US" altLang="id-ID">
                <a:latin typeface="Times New Roman" panose="02020603050405020304" pitchFamily="18" charset="0"/>
              </a:rPr>
              <a:t>Catatan :</a:t>
            </a:r>
            <a:endParaRPr lang="en-GB" altLang="id-ID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832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82A097C-CA18-4CDD-BD6E-89229E4CF42C}" type="slidenum">
              <a:rPr lang="en-US" altLang="id-ID"/>
              <a:pPr eaLnBrk="1" hangingPunct="1"/>
              <a:t>5</a:t>
            </a:fld>
            <a:endParaRPr lang="en-US" altLang="id-ID"/>
          </a:p>
        </p:txBody>
      </p:sp>
      <p:sp>
        <p:nvSpPr>
          <p:cNvPr id="46083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9794" tIns="44897" rIns="89794" bIns="44897" anchor="b"/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9A8E3332-8597-4593-8023-B25641F563C5}" type="slidenum">
              <a:rPr lang="en-US" altLang="id-ID" sz="1200"/>
              <a:pPr algn="r" eaLnBrk="1" hangingPunct="1"/>
              <a:t>5</a:t>
            </a:fld>
            <a:endParaRPr lang="en-US" altLang="id-ID" sz="1200"/>
          </a:p>
        </p:txBody>
      </p:sp>
      <p:sp>
        <p:nvSpPr>
          <p:cNvPr id="4608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568325" y="685800"/>
            <a:ext cx="6096000" cy="3430588"/>
          </a:xfrm>
          <a:ln/>
        </p:spPr>
      </p:sp>
      <p:sp>
        <p:nvSpPr>
          <p:cNvPr id="46085" name="Rectangle 3"/>
          <p:cNvSpPr>
            <a:spLocks noChangeArrowheads="1"/>
          </p:cNvSpPr>
          <p:nvPr/>
        </p:nvSpPr>
        <p:spPr bwMode="auto">
          <a:xfrm>
            <a:off x="1219200" y="4129088"/>
            <a:ext cx="10033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794" tIns="44897" rIns="89794" bIns="44897">
            <a:spAutoFit/>
          </a:bodyPr>
          <a:lstStyle>
            <a:lvl1pPr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985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8985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30000"/>
              </a:spcBef>
            </a:pPr>
            <a:r>
              <a:rPr lang="en-US" altLang="id-ID">
                <a:latin typeface="Times New Roman" panose="02020603050405020304" pitchFamily="18" charset="0"/>
              </a:rPr>
              <a:t>Catatan :</a:t>
            </a:r>
            <a:endParaRPr lang="en-GB" altLang="id-ID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619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d-ID" altLang="id-ID" smtClean="0">
              <a:latin typeface="Arial" panose="020B0604020202020204" pitchFamily="34" charset="0"/>
            </a:endParaRPr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5D7C44E-A015-45E1-A580-F15C9C4A26DB}" type="slidenum">
              <a:rPr lang="en-US" altLang="id-ID"/>
              <a:pPr eaLnBrk="1" hangingPunct="1"/>
              <a:t>8</a:t>
            </a:fld>
            <a:endParaRPr lang="en-US" altLang="id-ID"/>
          </a:p>
        </p:txBody>
      </p:sp>
    </p:spTree>
    <p:extLst>
      <p:ext uri="{BB962C8B-B14F-4D97-AF65-F5344CB8AC3E}">
        <p14:creationId xmlns:p14="http://schemas.microsoft.com/office/powerpoint/2010/main" val="3685577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d-ID" altLang="id-ID" smtClean="0">
              <a:latin typeface="Arial" panose="020B0604020202020204" pitchFamily="34" charset="0"/>
            </a:endParaRPr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ACECFFA1-E75B-49DB-907F-0B0B7D1A35BE}" type="slidenum">
              <a:rPr lang="en-US" altLang="id-ID"/>
              <a:pPr eaLnBrk="1" hangingPunct="1"/>
              <a:t>9</a:t>
            </a:fld>
            <a:endParaRPr lang="en-US" altLang="id-ID"/>
          </a:p>
        </p:txBody>
      </p:sp>
    </p:spTree>
    <p:extLst>
      <p:ext uri="{BB962C8B-B14F-4D97-AF65-F5344CB8AC3E}">
        <p14:creationId xmlns:p14="http://schemas.microsoft.com/office/powerpoint/2010/main" val="3258478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d-ID" altLang="id-ID" smtClean="0">
              <a:latin typeface="Arial" panose="020B0604020202020204" pitchFamily="34" charset="0"/>
            </a:endParaRPr>
          </a:p>
        </p:txBody>
      </p:sp>
      <p:sp>
        <p:nvSpPr>
          <p:cNvPr id="491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64D27A3-3E98-41F2-83CE-D8FECA24B12E}" type="slidenum">
              <a:rPr lang="en-US" altLang="id-ID"/>
              <a:pPr eaLnBrk="1" hangingPunct="1"/>
              <a:t>11</a:t>
            </a:fld>
            <a:endParaRPr lang="en-US" altLang="id-ID"/>
          </a:p>
        </p:txBody>
      </p:sp>
    </p:spTree>
    <p:extLst>
      <p:ext uri="{BB962C8B-B14F-4D97-AF65-F5344CB8AC3E}">
        <p14:creationId xmlns:p14="http://schemas.microsoft.com/office/powerpoint/2010/main" val="1176282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d-ID" altLang="id-ID" smtClean="0">
              <a:latin typeface="Arial" panose="020B0604020202020204" pitchFamily="34" charset="0"/>
            </a:endParaRPr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18E6F97-5B8B-41D0-AAF2-0C7041DA5447}" type="slidenum">
              <a:rPr lang="en-US" altLang="id-ID"/>
              <a:pPr eaLnBrk="1" hangingPunct="1"/>
              <a:t>12</a:t>
            </a:fld>
            <a:endParaRPr lang="en-US" altLang="id-ID"/>
          </a:p>
        </p:txBody>
      </p:sp>
    </p:spTree>
    <p:extLst>
      <p:ext uri="{BB962C8B-B14F-4D97-AF65-F5344CB8AC3E}">
        <p14:creationId xmlns:p14="http://schemas.microsoft.com/office/powerpoint/2010/main" val="2262061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d-ID" altLang="id-ID" smtClean="0">
              <a:latin typeface="Arial" panose="020B0604020202020204" pitchFamily="34" charset="0"/>
            </a:endParaRPr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AA0688E6-D104-4EBA-A58F-5C452D738C3A}" type="slidenum">
              <a:rPr lang="en-US" altLang="id-ID"/>
              <a:pPr eaLnBrk="1" hangingPunct="1"/>
              <a:t>13</a:t>
            </a:fld>
            <a:endParaRPr lang="en-US" altLang="id-ID"/>
          </a:p>
        </p:txBody>
      </p:sp>
    </p:spTree>
    <p:extLst>
      <p:ext uri="{BB962C8B-B14F-4D97-AF65-F5344CB8AC3E}">
        <p14:creationId xmlns:p14="http://schemas.microsoft.com/office/powerpoint/2010/main" val="2259550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d-ID" altLang="id-ID" smtClean="0">
              <a:latin typeface="Arial" panose="020B0604020202020204" pitchFamily="34" charset="0"/>
            </a:endParaRPr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4D5501F-C263-476A-9D29-9D627F84E487}" type="slidenum">
              <a:rPr lang="en-US" altLang="id-ID"/>
              <a:pPr eaLnBrk="1" hangingPunct="1"/>
              <a:t>14</a:t>
            </a:fld>
            <a:endParaRPr lang="en-US" altLang="id-ID"/>
          </a:p>
        </p:txBody>
      </p:sp>
    </p:spTree>
    <p:extLst>
      <p:ext uri="{BB962C8B-B14F-4D97-AF65-F5344CB8AC3E}">
        <p14:creationId xmlns:p14="http://schemas.microsoft.com/office/powerpoint/2010/main" val="229364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84784"/>
            <a:ext cx="10363200" cy="230425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2108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812518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3878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939799"/>
            <a:ext cx="2628900" cy="523716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939800"/>
            <a:ext cx="7734300" cy="523716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707403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137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3886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3886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ET2080 Jaringan Telekomunikasi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48CE5A-DF27-47D9-8B36-7041546C15BA}" type="slidenum">
              <a:rPr lang="en-US" altLang="id-ID"/>
              <a:pPr/>
              <a:t>‹#›</a:t>
            </a:fld>
            <a:endParaRPr lang="en-US" altLang="id-ID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316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89"/>
            <a:ext cx="53848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ET2080 Jaringan Telekomunikasi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9264651" y="6481763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1637B549-C14C-48C2-9807-C66C1D73C1AE}" type="slidenum">
              <a:rPr lang="en-US" altLang="id-ID"/>
              <a:pPr/>
              <a:t>‹#›</a:t>
            </a:fld>
            <a:endParaRPr lang="en-US" altLang="id-ID"/>
          </a:p>
        </p:txBody>
      </p:sp>
    </p:spTree>
    <p:extLst>
      <p:ext uri="{BB962C8B-B14F-4D97-AF65-F5344CB8AC3E}">
        <p14:creationId xmlns:p14="http://schemas.microsoft.com/office/powerpoint/2010/main" val="9235028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44476"/>
            <a:ext cx="11184467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117601" y="6245225"/>
            <a:ext cx="2535767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720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ET2080 Jaringan Telekomunikasi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249834" y="6245225"/>
            <a:ext cx="2535767" cy="476250"/>
          </a:xfrm>
        </p:spPr>
        <p:txBody>
          <a:bodyPr/>
          <a:lstStyle>
            <a:lvl1pPr>
              <a:defRPr/>
            </a:lvl1pPr>
          </a:lstStyle>
          <a:p>
            <a:fld id="{2E625F00-415E-4E2E-A74A-00EC0E9B5C84}" type="slidenum">
              <a:rPr lang="en-GB" altLang="id-ID"/>
              <a:pPr/>
              <a:t>‹#›</a:t>
            </a:fld>
            <a:endParaRPr lang="en-GB" altLang="id-ID"/>
          </a:p>
        </p:txBody>
      </p:sp>
    </p:spTree>
    <p:extLst>
      <p:ext uri="{BB962C8B-B14F-4D97-AF65-F5344CB8AC3E}">
        <p14:creationId xmlns:p14="http://schemas.microsoft.com/office/powerpoint/2010/main" val="19131265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44476"/>
            <a:ext cx="11180233" cy="14319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1" y="1905000"/>
            <a:ext cx="5236633" cy="4191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557434" y="1905000"/>
            <a:ext cx="5236633" cy="2019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557434" y="4076700"/>
            <a:ext cx="5236633" cy="2019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1117601" y="6245225"/>
            <a:ext cx="2535767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5720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ET2080 Jaringan Telekomunikasi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9249834" y="6245225"/>
            <a:ext cx="2535767" cy="476250"/>
          </a:xfrm>
        </p:spPr>
        <p:txBody>
          <a:bodyPr/>
          <a:lstStyle>
            <a:lvl1pPr>
              <a:defRPr/>
            </a:lvl1pPr>
          </a:lstStyle>
          <a:p>
            <a:fld id="{EB1D1A97-8781-4766-A701-923F1AFF31E7}" type="slidenum">
              <a:rPr lang="en-GB" altLang="id-ID"/>
              <a:pPr/>
              <a:t>‹#›</a:t>
            </a:fld>
            <a:endParaRPr lang="en-GB" altLang="id-ID"/>
          </a:p>
        </p:txBody>
      </p:sp>
    </p:spTree>
    <p:extLst>
      <p:ext uri="{BB962C8B-B14F-4D97-AF65-F5344CB8AC3E}">
        <p14:creationId xmlns:p14="http://schemas.microsoft.com/office/powerpoint/2010/main" val="242934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08720"/>
            <a:ext cx="10515600" cy="458032"/>
          </a:xfrm>
        </p:spPr>
        <p:txBody>
          <a:bodyPr>
            <a:noAutofit/>
          </a:bodyPr>
          <a:lstStyle>
            <a:lvl1pPr>
              <a:defRPr sz="3200"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14350" indent="-514350">
              <a:buFont typeface="+mj-lt"/>
              <a:buAutoNum type="arabicPeriod"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d-ID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4843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6577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08720"/>
            <a:ext cx="10515600" cy="414338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24001"/>
            <a:ext cx="5181600" cy="465296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24001"/>
            <a:ext cx="5181600" cy="465296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97974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14401"/>
            <a:ext cx="10515600" cy="77628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d-ID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94981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20080"/>
            <a:ext cx="10515600" cy="420688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60118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d-ID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1623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0442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06997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05822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20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7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9476217"/>
              </p:ext>
            </p:extLst>
          </p:nvPr>
        </p:nvGraphicFramePr>
        <p:xfrm>
          <a:off x="-16933" y="6249989"/>
          <a:ext cx="12208933" cy="639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CorelDRAW" r:id="rId18" imgW="6841112" imgH="478322" progId="">
                  <p:embed/>
                </p:oleObj>
              </mc:Choice>
              <mc:Fallback>
                <p:oleObj name="CorelDRAW" r:id="rId18" imgW="6841112" imgH="478322" progId="">
                  <p:embed/>
                  <p:pic>
                    <p:nvPicPr>
                      <p:cNvPr id="12" name="Object 17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16933" y="6249989"/>
                        <a:ext cx="12208933" cy="6397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4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908720"/>
            <a:ext cx="1051560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614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550353"/>
            <a:ext cx="10515600" cy="46266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1284" y="63531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fld id="{C1C141B2-73FD-4C2B-A158-41FA5E7DD3C4}" type="slidenum">
              <a:rPr lang="id-ID" smtClean="0"/>
              <a:t>‹#›</a:t>
            </a:fld>
            <a:endParaRPr lang="id-ID"/>
          </a:p>
        </p:txBody>
      </p:sp>
      <p:graphicFrame>
        <p:nvGraphicFramePr>
          <p:cNvPr id="7" name="Object 16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6029908"/>
              </p:ext>
            </p:extLst>
          </p:nvPr>
        </p:nvGraphicFramePr>
        <p:xfrm>
          <a:off x="282813" y="157162"/>
          <a:ext cx="2068771" cy="5345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CorelDRAW" r:id="rId20" imgW="1293557" imgH="445660" progId="">
                  <p:embed/>
                </p:oleObj>
              </mc:Choice>
              <mc:Fallback>
                <p:oleObj name="CorelDRAW" r:id="rId20" imgW="1293557" imgH="445660" progId="">
                  <p:embed/>
                  <p:pic>
                    <p:nvPicPr>
                      <p:cNvPr id="7" name="Object 16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2813" y="157162"/>
                        <a:ext cx="2068771" cy="534544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0" y="1"/>
            <a:ext cx="12192000" cy="100013"/>
          </a:xfrm>
          <a:prstGeom prst="rect">
            <a:avLst/>
          </a:prstGeom>
          <a:solidFill>
            <a:srgbClr val="ED1D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3" name="Rectangle 12"/>
          <p:cNvSpPr/>
          <p:nvPr/>
        </p:nvSpPr>
        <p:spPr>
          <a:xfrm>
            <a:off x="0" y="812704"/>
            <a:ext cx="12192000" cy="27432"/>
          </a:xfrm>
          <a:prstGeom prst="rect">
            <a:avLst/>
          </a:prstGeom>
          <a:solidFill>
            <a:srgbClr val="ED1D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152400"/>
            <a:ext cx="3120000" cy="60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75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2.png"/><Relationship Id="rId4" Type="http://schemas.openxmlformats.org/officeDocument/2006/relationships/oleObject" Target="../embeddings/oleObject8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2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28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27.emf"/><Relationship Id="rId4" Type="http://schemas.openxmlformats.org/officeDocument/2006/relationships/oleObject" Target="../embeddings/oleObject12.bin"/><Relationship Id="rId9" Type="http://schemas.openxmlformats.org/officeDocument/2006/relationships/image" Target="../media/image2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31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6.bin"/><Relationship Id="rId5" Type="http://schemas.openxmlformats.org/officeDocument/2006/relationships/image" Target="../media/image30.emf"/><Relationship Id="rId4" Type="http://schemas.openxmlformats.org/officeDocument/2006/relationships/oleObject" Target="../embeddings/oleObject15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33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8.bin"/><Relationship Id="rId5" Type="http://schemas.openxmlformats.org/officeDocument/2006/relationships/image" Target="../media/image32.emf"/><Relationship Id="rId4" Type="http://schemas.openxmlformats.org/officeDocument/2006/relationships/oleObject" Target="../embeddings/oleObject17.bin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34.emf"/><Relationship Id="rId4" Type="http://schemas.openxmlformats.org/officeDocument/2006/relationships/oleObject" Target="../embeddings/oleObject19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35.emf"/><Relationship Id="rId4" Type="http://schemas.openxmlformats.org/officeDocument/2006/relationships/oleObject" Target="../embeddings/oleObject20.bin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3" Type="http://schemas.openxmlformats.org/officeDocument/2006/relationships/oleObject" Target="../embeddings/oleObject21.bin"/><Relationship Id="rId7" Type="http://schemas.openxmlformats.org/officeDocument/2006/relationships/oleObject" Target="../embeddings/oleObject23.bin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7.emf"/><Relationship Id="rId5" Type="http://schemas.openxmlformats.org/officeDocument/2006/relationships/oleObject" Target="../embeddings/oleObject22.bin"/><Relationship Id="rId4" Type="http://schemas.openxmlformats.org/officeDocument/2006/relationships/image" Target="../media/image3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3" Type="http://schemas.openxmlformats.org/officeDocument/2006/relationships/oleObject" Target="../embeddings/oleObject24.bin"/><Relationship Id="rId7" Type="http://schemas.openxmlformats.org/officeDocument/2006/relationships/oleObject" Target="../embeddings/oleObject26.bin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39.emf"/><Relationship Id="rId5" Type="http://schemas.openxmlformats.org/officeDocument/2006/relationships/oleObject" Target="../embeddings/oleObject25.bin"/><Relationship Id="rId4" Type="http://schemas.openxmlformats.org/officeDocument/2006/relationships/image" Target="../media/image36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40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9.emf"/><Relationship Id="rId4" Type="http://schemas.openxmlformats.org/officeDocument/2006/relationships/oleObject" Target="../embeddings/oleObject5.bin"/><Relationship Id="rId9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d-ID" b="1" dirty="0"/>
              <a:t>Hierari Jaringan, Sistem Penomoran, Routing dan Dasar Signaling</a:t>
            </a:r>
            <a:endParaRPr lang="id-ID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d-ID" dirty="0" smtClean="0"/>
              <a:t>TEAM TEACHING JTPT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664288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0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BB242AD-0DC3-4CA8-8B3E-71EFCF1CF415}" type="slidenum">
              <a:rPr lang="en-US" altLang="id-ID">
                <a:latin typeface="Arial Black" panose="020B0A04020102020204" pitchFamily="34" charset="0"/>
              </a:rPr>
              <a:pPr eaLnBrk="1" hangingPunct="1"/>
              <a:t>10</a:t>
            </a:fld>
            <a:endParaRPr lang="en-US" altLang="id-ID">
              <a:latin typeface="Arial Black" panose="020B0A04020102020204" pitchFamily="34" charset="0"/>
            </a:endParaRPr>
          </a:p>
        </p:txBody>
      </p:sp>
      <p:pic>
        <p:nvPicPr>
          <p:cNvPr id="2662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332" y="1254034"/>
            <a:ext cx="8486775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939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5"/>
          <p:cNvSpPr>
            <a:spLocks noGrp="1" noChangeArrowheads="1"/>
          </p:cNvSpPr>
          <p:nvPr>
            <p:ph type="body" sz="half" idx="1"/>
          </p:nvPr>
        </p:nvSpPr>
        <p:spPr>
          <a:xfrm>
            <a:off x="940526" y="1600201"/>
            <a:ext cx="4801462" cy="4525963"/>
          </a:xfrm>
        </p:spPr>
        <p:txBody>
          <a:bodyPr/>
          <a:lstStyle/>
          <a:p>
            <a:r>
              <a:rPr lang="en-US" altLang="id-ID" dirty="0" smtClean="0"/>
              <a:t>Click </a:t>
            </a:r>
            <a:r>
              <a:rPr lang="en-US" altLang="id-ID" dirty="0" err="1" smtClean="0"/>
              <a:t>pada</a:t>
            </a:r>
            <a:r>
              <a:rPr lang="en-US" altLang="id-ID" dirty="0" smtClean="0"/>
              <a:t> </a:t>
            </a:r>
            <a:r>
              <a:rPr lang="en-US" altLang="id-ID" dirty="0" err="1" smtClean="0"/>
              <a:t>gambar</a:t>
            </a:r>
            <a:r>
              <a:rPr lang="en-US" altLang="id-ID" dirty="0" smtClean="0"/>
              <a:t> </a:t>
            </a:r>
            <a:r>
              <a:rPr lang="en-US" altLang="id-ID" dirty="0" err="1" smtClean="0"/>
              <a:t>untuk</a:t>
            </a:r>
            <a:r>
              <a:rPr lang="en-US" altLang="id-ID" dirty="0" smtClean="0"/>
              <a:t> </a:t>
            </a:r>
            <a:r>
              <a:rPr lang="en-US" altLang="id-ID" dirty="0" err="1" smtClean="0"/>
              <a:t>mendengar</a:t>
            </a:r>
            <a:r>
              <a:rPr lang="en-US" altLang="id-ID" dirty="0" smtClean="0"/>
              <a:t> </a:t>
            </a:r>
            <a:r>
              <a:rPr lang="en-US" altLang="id-ID" dirty="0" err="1" smtClean="0"/>
              <a:t>suara</a:t>
            </a:r>
            <a:r>
              <a:rPr lang="en-US" altLang="id-ID" dirty="0" smtClean="0"/>
              <a:t> </a:t>
            </a:r>
            <a:r>
              <a:rPr lang="en-US" altLang="id-ID" dirty="0" err="1" smtClean="0"/>
              <a:t>sentral</a:t>
            </a:r>
            <a:r>
              <a:rPr lang="en-US" altLang="id-ID" dirty="0" smtClean="0"/>
              <a:t> </a:t>
            </a:r>
            <a:r>
              <a:rPr lang="id-ID" altLang="id-ID" dirty="0" smtClean="0"/>
              <a:t>Strowger </a:t>
            </a:r>
            <a:r>
              <a:rPr lang="en-US" altLang="id-ID" dirty="0" err="1" smtClean="0"/>
              <a:t>ketika</a:t>
            </a:r>
            <a:r>
              <a:rPr lang="en-US" altLang="id-ID" dirty="0" smtClean="0"/>
              <a:t> </a:t>
            </a:r>
            <a:r>
              <a:rPr lang="en-US" altLang="id-ID" dirty="0" err="1" smtClean="0"/>
              <a:t>pelanggan</a:t>
            </a:r>
            <a:r>
              <a:rPr lang="en-US" altLang="id-ID" dirty="0" smtClean="0"/>
              <a:t> </a:t>
            </a:r>
            <a:r>
              <a:rPr lang="en-US" altLang="id-ID" dirty="0" err="1" smtClean="0"/>
              <a:t>mendial</a:t>
            </a:r>
            <a:r>
              <a:rPr lang="en-US" altLang="id-ID" dirty="0" smtClean="0"/>
              <a:t> '958'</a:t>
            </a:r>
          </a:p>
        </p:txBody>
      </p:sp>
      <p:pic>
        <p:nvPicPr>
          <p:cNvPr id="27651" name="Picture 7" descr="sxs_closeup">
            <a:hlinkClick r:id="" action="ppaction://noaction">
              <a:snd r:embed="rId3" name="step1.wav"/>
            </a:hlinkClick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867400" y="1600200"/>
            <a:ext cx="4495800" cy="3983038"/>
          </a:xfrm>
        </p:spPr>
      </p:pic>
      <p:sp>
        <p:nvSpPr>
          <p:cNvPr id="27652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1981200" y="6245225"/>
            <a:ext cx="21336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fld id="{C335AC28-A24A-4456-84CF-DC6E6E31C7D5}" type="slidenum">
              <a:rPr lang="en-US" altLang="id-ID"/>
              <a:pPr algn="l" eaLnBrk="1" hangingPunct="1"/>
              <a:t>11</a:t>
            </a:fld>
            <a:endParaRPr lang="en-US" altLang="id-ID"/>
          </a:p>
        </p:txBody>
      </p:sp>
    </p:spTree>
    <p:extLst>
      <p:ext uri="{BB962C8B-B14F-4D97-AF65-F5344CB8AC3E}">
        <p14:creationId xmlns:p14="http://schemas.microsoft.com/office/powerpoint/2010/main" val="936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0" y="6245225"/>
            <a:ext cx="21336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fld id="{0BC71DB9-2EC8-4716-981E-0D44C6362800}" type="slidenum">
              <a:rPr lang="en-US" altLang="id-ID"/>
              <a:pPr algn="l" eaLnBrk="1" hangingPunct="1"/>
              <a:t>12</a:t>
            </a:fld>
            <a:endParaRPr lang="en-US" altLang="id-ID"/>
          </a:p>
        </p:txBody>
      </p:sp>
      <p:sp>
        <p:nvSpPr>
          <p:cNvPr id="28676" name="Rectangle 3"/>
          <p:cNvSpPr>
            <a:spLocks noGrp="1" noChangeArrowheads="1"/>
          </p:cNvSpPr>
          <p:nvPr>
            <p:ph sz="quarter" idx="4294967295"/>
          </p:nvPr>
        </p:nvSpPr>
        <p:spPr>
          <a:xfrm>
            <a:off x="1066800" y="1485674"/>
            <a:ext cx="10515600" cy="4625975"/>
          </a:xfrm>
        </p:spPr>
        <p:txBody>
          <a:bodyPr/>
          <a:lstStyle/>
          <a:p>
            <a:r>
              <a:rPr lang="id-ID" altLang="id-ID" i="1" dirty="0" smtClean="0"/>
              <a:t>Some limitations in mechanical switch lead to the introduction of crossbar switching system</a:t>
            </a:r>
            <a:endParaRPr lang="en-US" altLang="id-ID" i="1" dirty="0" smtClean="0"/>
          </a:p>
        </p:txBody>
      </p:sp>
    </p:spTree>
    <p:extLst>
      <p:ext uri="{BB962C8B-B14F-4D97-AF65-F5344CB8AC3E}">
        <p14:creationId xmlns:p14="http://schemas.microsoft.com/office/powerpoint/2010/main" val="219236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>
          <a:xfrm>
            <a:off x="766355" y="876300"/>
            <a:ext cx="8229600" cy="1143000"/>
          </a:xfrm>
        </p:spPr>
        <p:txBody>
          <a:bodyPr/>
          <a:lstStyle/>
          <a:p>
            <a:r>
              <a:rPr lang="id-ID" altLang="id-ID" dirty="0" smtClean="0"/>
              <a:t>Crossbar Switch</a:t>
            </a:r>
            <a:endParaRPr lang="en-US" altLang="id-ID" dirty="0" smtClean="0"/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936172" y="1764189"/>
            <a:ext cx="4038600" cy="4525962"/>
          </a:xfrm>
        </p:spPr>
        <p:txBody>
          <a:bodyPr/>
          <a:lstStyle/>
          <a:p>
            <a:r>
              <a:rPr lang="id-ID" altLang="id-ID" dirty="0"/>
              <a:t>Electro-mechanical switch</a:t>
            </a:r>
          </a:p>
          <a:p>
            <a:r>
              <a:rPr lang="id-ID" altLang="id-ID" dirty="0"/>
              <a:t>Menggunakan kontak-kontak r</a:t>
            </a:r>
            <a:r>
              <a:rPr lang="en-US" altLang="id-ID" dirty="0" err="1"/>
              <a:t>elay</a:t>
            </a:r>
            <a:endParaRPr lang="id-ID" altLang="id-ID" dirty="0"/>
          </a:p>
          <a:p>
            <a:endParaRPr lang="en-US" altLang="id-ID" dirty="0"/>
          </a:p>
        </p:txBody>
      </p:sp>
      <p:graphicFrame>
        <p:nvGraphicFramePr>
          <p:cNvPr id="3074" name="Object 5"/>
          <p:cNvGraphicFramePr>
            <a:graphicFrameLocks noChangeAspect="1"/>
          </p:cNvGraphicFramePr>
          <p:nvPr>
            <p:ph sz="quarter" idx="2"/>
          </p:nvPr>
        </p:nvGraphicFramePr>
        <p:xfrm>
          <a:off x="5562600" y="1600200"/>
          <a:ext cx="5105400" cy="434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name="Image" r:id="rId4" imgW="3053714" imgH="4229108" progId="">
                  <p:embed/>
                </p:oleObj>
              </mc:Choice>
              <mc:Fallback>
                <p:oleObj name="Image" r:id="rId4" imgW="3053714" imgH="4229108" progId="">
                  <p:embed/>
                  <p:pic>
                    <p:nvPicPr>
                      <p:cNvPr id="3074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0" y="1600200"/>
                        <a:ext cx="5105400" cy="434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7" name="Slide Number Placeholder 7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6D6F4CD-9DDA-4401-A7A8-DA8E61E2E340}" type="slidenum">
              <a:rPr lang="en-US" altLang="id-ID">
                <a:latin typeface="Arial Black" panose="020B0A04020102020204" pitchFamily="34" charset="0"/>
              </a:rPr>
              <a:pPr eaLnBrk="1" hangingPunct="1"/>
              <a:t>13</a:t>
            </a:fld>
            <a:endParaRPr lang="en-US" altLang="id-ID">
              <a:latin typeface="Arial Black" panose="020B0A04020102020204" pitchFamily="34" charset="0"/>
            </a:endParaRPr>
          </a:p>
        </p:txBody>
      </p:sp>
      <p:sp>
        <p:nvSpPr>
          <p:cNvPr id="3078" name="Content Placeholder 11"/>
          <p:cNvSpPr>
            <a:spLocks noGrp="1"/>
          </p:cNvSpPr>
          <p:nvPr>
            <p:ph sz="quarter" idx="3"/>
          </p:nvPr>
        </p:nvSpPr>
        <p:spPr/>
        <p:txBody>
          <a:bodyPr/>
          <a:lstStyle/>
          <a:p>
            <a:endParaRPr lang="id-ID" altLang="id-ID" dirty="0" smtClean="0"/>
          </a:p>
        </p:txBody>
      </p:sp>
    </p:spTree>
    <p:extLst>
      <p:ext uri="{BB962C8B-B14F-4D97-AF65-F5344CB8AC3E}">
        <p14:creationId xmlns:p14="http://schemas.microsoft.com/office/powerpoint/2010/main" val="265197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1981200" y="6245225"/>
            <a:ext cx="21336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fld id="{C6F1B459-F557-45F0-B058-90616B67823E}" type="slidenum">
              <a:rPr lang="en-US" altLang="id-ID"/>
              <a:pPr algn="l" eaLnBrk="1" hangingPunct="1"/>
              <a:t>14</a:t>
            </a:fld>
            <a:endParaRPr lang="en-US" altLang="id-ID"/>
          </a:p>
        </p:txBody>
      </p:sp>
      <p:pic>
        <p:nvPicPr>
          <p:cNvPr id="2969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289" y="1773239"/>
            <a:ext cx="8353425" cy="263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807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0" y="6245225"/>
            <a:ext cx="21336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fld id="{9653A8FB-C5BB-4466-A77D-159B15AAD79C}" type="slidenum">
              <a:rPr lang="en-US" altLang="id-ID"/>
              <a:pPr algn="l" eaLnBrk="1" hangingPunct="1"/>
              <a:t>15</a:t>
            </a:fld>
            <a:endParaRPr lang="en-US" altLang="id-ID"/>
          </a:p>
        </p:txBody>
      </p:sp>
      <p:sp>
        <p:nvSpPr>
          <p:cNvPr id="30724" name="Rectangle 3"/>
          <p:cNvSpPr>
            <a:spLocks noGrp="1" noChangeArrowheads="1"/>
          </p:cNvSpPr>
          <p:nvPr>
            <p:ph sz="quarter" idx="4294967295"/>
          </p:nvPr>
        </p:nvSpPr>
        <p:spPr>
          <a:xfrm>
            <a:off x="809898" y="1485674"/>
            <a:ext cx="10515600" cy="4625975"/>
          </a:xfrm>
        </p:spPr>
        <p:txBody>
          <a:bodyPr/>
          <a:lstStyle/>
          <a:p>
            <a:r>
              <a:rPr lang="id-ID" altLang="id-ID" sz="2400" dirty="0"/>
              <a:t>Berbeda dengan </a:t>
            </a:r>
            <a:r>
              <a:rPr lang="en-US" altLang="id-ID" sz="2400" i="1" dirty="0"/>
              <a:t>direct progressive control</a:t>
            </a:r>
            <a:r>
              <a:rPr lang="id-ID" altLang="id-ID" sz="2400" dirty="0"/>
              <a:t>, pada </a:t>
            </a:r>
            <a:r>
              <a:rPr lang="en-US" altLang="id-ID" sz="2400" i="1" dirty="0"/>
              <a:t>common control</a:t>
            </a:r>
            <a:r>
              <a:rPr lang="id-ID" altLang="id-ID" sz="2400" dirty="0"/>
              <a:t> nomor yang di-dial disimpan dulu di register</a:t>
            </a:r>
          </a:p>
          <a:p>
            <a:r>
              <a:rPr lang="id-ID" altLang="id-ID" sz="2400" dirty="0"/>
              <a:t>Nomor tersebut di atas kemudian dianalisa untuk ditindaklanjuti oleh </a:t>
            </a:r>
            <a:r>
              <a:rPr lang="en-US" altLang="id-ID" sz="2400" dirty="0"/>
              <a:t>marker</a:t>
            </a:r>
            <a:r>
              <a:rPr lang="id-ID" altLang="id-ID" sz="2400" dirty="0"/>
              <a:t> yang merupakan sebuah </a:t>
            </a:r>
            <a:r>
              <a:rPr lang="en-US" altLang="id-ID" sz="2400" i="1" dirty="0"/>
              <a:t>hard-wired processor</a:t>
            </a:r>
            <a:endParaRPr lang="id-ID" altLang="id-ID" sz="2400" i="1" dirty="0"/>
          </a:p>
          <a:p>
            <a:r>
              <a:rPr lang="id-ID" altLang="id-ID" sz="2400" dirty="0"/>
              <a:t>Setelah </a:t>
            </a:r>
            <a:r>
              <a:rPr lang="en-US" altLang="id-ID" sz="2400" i="1" dirty="0"/>
              <a:t>call setup</a:t>
            </a:r>
            <a:r>
              <a:rPr lang="en-US" altLang="id-ID" sz="2400" dirty="0"/>
              <a:t> </a:t>
            </a:r>
            <a:r>
              <a:rPr lang="id-ID" altLang="id-ID" sz="2400" dirty="0"/>
              <a:t>selesai, </a:t>
            </a:r>
            <a:r>
              <a:rPr lang="en-US" altLang="id-ID" sz="2400" dirty="0"/>
              <a:t>register </a:t>
            </a:r>
            <a:r>
              <a:rPr lang="id-ID" altLang="id-ID" sz="2400" dirty="0"/>
              <a:t>dan </a:t>
            </a:r>
            <a:r>
              <a:rPr lang="en-US" altLang="id-ID" sz="2400" dirty="0"/>
              <a:t>marker </a:t>
            </a:r>
            <a:r>
              <a:rPr lang="id-ID" altLang="id-ID" sz="2400" dirty="0"/>
              <a:t>bebas kembali untuk menangani call setup berikutnya</a:t>
            </a:r>
          </a:p>
          <a:p>
            <a:r>
              <a:rPr lang="id-ID" altLang="id-ID" sz="2400" dirty="0"/>
              <a:t>M</a:t>
            </a:r>
            <a:r>
              <a:rPr lang="en-US" altLang="id-ID" sz="2400" dirty="0" err="1"/>
              <a:t>arker</a:t>
            </a:r>
            <a:r>
              <a:rPr lang="en-US" altLang="id-ID" sz="2400" dirty="0"/>
              <a:t> </a:t>
            </a:r>
            <a:r>
              <a:rPr lang="id-ID" altLang="id-ID" sz="2400" dirty="0"/>
              <a:t>khusus dirancang untuk sentral </a:t>
            </a:r>
            <a:r>
              <a:rPr lang="en-US" altLang="id-ID" sz="2400" dirty="0"/>
              <a:t>crossbar</a:t>
            </a:r>
          </a:p>
          <a:p>
            <a:r>
              <a:rPr lang="id-ID" altLang="id-ID" sz="2400" dirty="0"/>
              <a:t>Marker dikembangkan kemudian menjadi </a:t>
            </a:r>
            <a:r>
              <a:rPr lang="en-US" altLang="id-ID" sz="2400" i="1" dirty="0"/>
              <a:t>Stored program control</a:t>
            </a:r>
            <a:r>
              <a:rPr lang="en-US" altLang="id-ID" sz="2400" dirty="0"/>
              <a:t> (SPC)</a:t>
            </a:r>
          </a:p>
        </p:txBody>
      </p:sp>
    </p:spTree>
    <p:extLst>
      <p:ext uri="{BB962C8B-B14F-4D97-AF65-F5344CB8AC3E}">
        <p14:creationId xmlns:p14="http://schemas.microsoft.com/office/powerpoint/2010/main" val="34974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34" name="Rectangle 6"/>
          <p:cNvSpPr>
            <a:spLocks noChangeArrowheads="1"/>
          </p:cNvSpPr>
          <p:nvPr/>
        </p:nvSpPr>
        <p:spPr bwMode="auto">
          <a:xfrm>
            <a:off x="334963" y="944563"/>
            <a:ext cx="5400675" cy="611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533400" indent="-533400" eaLnBrk="0" hangingPunct="0">
              <a:spcBef>
                <a:spcPct val="20000"/>
              </a:spcBef>
              <a:buClr>
                <a:srgbClr val="0000FF"/>
              </a:buClr>
              <a:defRPr/>
            </a:pPr>
            <a:r>
              <a:rPr 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TC Avant Garde Gothic" pitchFamily="34" charset="0"/>
              </a:rPr>
              <a:t>Call setup (overview)</a:t>
            </a:r>
            <a:endParaRPr lang="en-US" sz="3200" b="1" baseline="30000" dirty="0"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TC Avant Garde Gothic" pitchFamily="34" charset="0"/>
            </a:endParaRPr>
          </a:p>
        </p:txBody>
      </p:sp>
      <p:graphicFrame>
        <p:nvGraphicFramePr>
          <p:cNvPr id="4098" name="Object 2"/>
          <p:cNvGraphicFramePr>
            <a:graphicFrameLocks noChangeAspect="1"/>
          </p:cNvGraphicFramePr>
          <p:nvPr>
            <p:ph/>
            <p:extLst>
              <p:ext uri="{D42A27DB-BD31-4B8C-83A1-F6EECF244321}">
                <p14:modId xmlns:p14="http://schemas.microsoft.com/office/powerpoint/2010/main" val="1604155814"/>
              </p:ext>
            </p:extLst>
          </p:nvPr>
        </p:nvGraphicFramePr>
        <p:xfrm>
          <a:off x="4642033" y="853123"/>
          <a:ext cx="6111875" cy="5757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name="Visio" r:id="rId3" imgW="6112541" imgH="5758223" progId="">
                  <p:embed/>
                </p:oleObj>
              </mc:Choice>
              <mc:Fallback>
                <p:oleObj name="Visio" r:id="rId3" imgW="6112541" imgH="5758223" progId="">
                  <p:embed/>
                  <p:pic>
                    <p:nvPicPr>
                      <p:cNvPr id="4098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2033" y="853123"/>
                        <a:ext cx="6111875" cy="5757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00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02F9C0D-7DAA-40D8-9B1F-A34A317F2291}" type="slidenum">
              <a:rPr lang="en-GB" altLang="id-ID">
                <a:latin typeface="Arial Black" panose="020B0A04020102020204" pitchFamily="34" charset="0"/>
              </a:rPr>
              <a:pPr eaLnBrk="1" hangingPunct="1"/>
              <a:t>16</a:t>
            </a:fld>
            <a:endParaRPr lang="en-GB" altLang="id-ID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15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524001" y="2629972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5124" name="Rectangle 3"/>
          <p:cNvSpPr>
            <a:spLocks noChangeArrowheads="1"/>
          </p:cNvSpPr>
          <p:nvPr/>
        </p:nvSpPr>
        <p:spPr bwMode="auto">
          <a:xfrm>
            <a:off x="1524001" y="1766372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5125" name="Rectangle 4"/>
          <p:cNvSpPr>
            <a:spLocks noChangeArrowheads="1"/>
          </p:cNvSpPr>
          <p:nvPr/>
        </p:nvSpPr>
        <p:spPr bwMode="auto">
          <a:xfrm>
            <a:off x="1524001" y="1001197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graphicFrame>
        <p:nvGraphicFramePr>
          <p:cNvPr id="5122" name="Object 2"/>
          <p:cNvGraphicFramePr>
            <a:graphicFrameLocks noChangeAspect="1"/>
          </p:cNvGraphicFramePr>
          <p:nvPr>
            <p:ph/>
          </p:nvPr>
        </p:nvGraphicFramePr>
        <p:xfrm>
          <a:off x="1992313" y="1527176"/>
          <a:ext cx="8229600" cy="4702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5" name="Visio" r:id="rId3" imgW="9832848" imgH="5617845" progId="Visio.Drawing.11">
                  <p:embed/>
                </p:oleObj>
              </mc:Choice>
              <mc:Fallback>
                <p:oleObj name="Visio" r:id="rId3" imgW="9832848" imgH="5617845" progId="Visio.Drawing.11">
                  <p:embed/>
                  <p:pic>
                    <p:nvPicPr>
                      <p:cNvPr id="5122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2313" y="1527176"/>
                        <a:ext cx="8229600" cy="4702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726" name="Rectangle 6"/>
          <p:cNvSpPr>
            <a:spLocks noChangeArrowheads="1"/>
          </p:cNvSpPr>
          <p:nvPr/>
        </p:nvSpPr>
        <p:spPr bwMode="auto">
          <a:xfrm>
            <a:off x="113938" y="894279"/>
            <a:ext cx="8208963" cy="755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685800" indent="-685800" eaLnBrk="0" hangingPunct="0">
              <a:spcBef>
                <a:spcPct val="20000"/>
              </a:spcBef>
              <a:buClr>
                <a:srgbClr val="0000FF"/>
              </a:buClr>
              <a:defRPr/>
            </a:pPr>
            <a:r>
              <a:rPr lang="en-US" sz="3200" b="1" dirty="0" err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TC Avant Garde Gothic" pitchFamily="34" charset="0"/>
              </a:rPr>
              <a:t>Dialling</a:t>
            </a:r>
            <a:r>
              <a:rPr 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TC Avant Garde Gothic" pitchFamily="34" charset="0"/>
              </a:rPr>
              <a:t> (DTMF)</a:t>
            </a:r>
            <a:endParaRPr lang="en-US" sz="3200" b="1" baseline="30000" dirty="0">
              <a:solidFill>
                <a:srgbClr val="0000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TC Avant Garde Gothic" pitchFamily="34" charset="0"/>
            </a:endParaRPr>
          </a:p>
        </p:txBody>
      </p:sp>
      <p:sp>
        <p:nvSpPr>
          <p:cNvPr id="5127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D60B966-F5C5-4A0E-9CB2-0271BDC0B62F}" type="slidenum">
              <a:rPr lang="en-GB" altLang="id-ID">
                <a:latin typeface="Arial Black" panose="020B0A04020102020204" pitchFamily="34" charset="0"/>
              </a:rPr>
              <a:pPr eaLnBrk="1" hangingPunct="1"/>
              <a:t>17</a:t>
            </a:fld>
            <a:endParaRPr lang="en-GB" altLang="id-ID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9121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Content Placeholder 1"/>
          <p:cNvSpPr>
            <a:spLocks noGrp="1"/>
          </p:cNvSpPr>
          <p:nvPr>
            <p:ph/>
          </p:nvPr>
        </p:nvSpPr>
        <p:spPr>
          <a:xfrm>
            <a:off x="1981200" y="2514600"/>
            <a:ext cx="8388350" cy="1665514"/>
          </a:xfrm>
        </p:spPr>
        <p:txBody>
          <a:bodyPr/>
          <a:lstStyle/>
          <a:p>
            <a:pPr algn="ctr">
              <a:buFont typeface="Wingdings" panose="05000000000000000000" pitchFamily="2" charset="2"/>
              <a:buNone/>
            </a:pPr>
            <a:r>
              <a:rPr lang="en-GB" altLang="id-ID" sz="9600" b="1" dirty="0" smtClean="0"/>
              <a:t>SWITCHING</a:t>
            </a:r>
          </a:p>
        </p:txBody>
      </p:sp>
      <p:sp>
        <p:nvSpPr>
          <p:cNvPr id="31747" name="Slide Number Placeholder 2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6DC6410-460C-4CE3-8D5A-DE8768AE099F}" type="slidenum">
              <a:rPr lang="en-GB" altLang="id-ID">
                <a:latin typeface="Arial Black" panose="020B0A04020102020204" pitchFamily="34" charset="0"/>
              </a:rPr>
              <a:pPr eaLnBrk="1" hangingPunct="1"/>
              <a:t>18</a:t>
            </a:fld>
            <a:endParaRPr lang="en-GB" altLang="id-ID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600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Slide Number Placeholder 3"/>
          <p:cNvSpPr txBox="1">
            <a:spLocks noGrp="1"/>
          </p:cNvSpPr>
          <p:nvPr/>
        </p:nvSpPr>
        <p:spPr bwMode="auto">
          <a:xfrm>
            <a:off x="8077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C1E5DA46-0644-4B4C-B2B0-0B09B5C3DE7A}" type="slidenum">
              <a:rPr lang="en-US" altLang="id-ID" sz="1200">
                <a:latin typeface="Arial Black" panose="020B0A04020102020204" pitchFamily="34" charset="0"/>
              </a:rPr>
              <a:pPr algn="r" eaLnBrk="1" hangingPunct="1"/>
              <a:t>19</a:t>
            </a:fld>
            <a:endParaRPr lang="en-US" altLang="id-ID" sz="1200">
              <a:latin typeface="Arial Black" panose="020B0A04020102020204" pitchFamily="34" charset="0"/>
            </a:endParaRPr>
          </a:p>
        </p:txBody>
      </p:sp>
      <p:graphicFrame>
        <p:nvGraphicFramePr>
          <p:cNvPr id="6146" name="Object 4"/>
          <p:cNvGraphicFramePr>
            <a:graphicFrameLocks noChangeAspect="1"/>
          </p:cNvGraphicFramePr>
          <p:nvPr>
            <p:ph idx="4294967295"/>
          </p:nvPr>
        </p:nvGraphicFramePr>
        <p:xfrm>
          <a:off x="2093914" y="627064"/>
          <a:ext cx="8021637" cy="5754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9" name="Visio" r:id="rId3" imgW="5325466" imgH="3820480" progId="">
                  <p:embed/>
                </p:oleObj>
              </mc:Choice>
              <mc:Fallback>
                <p:oleObj name="Visio" r:id="rId3" imgW="5325466" imgH="3820480" progId="">
                  <p:embed/>
                  <p:pic>
                    <p:nvPicPr>
                      <p:cNvPr id="6146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93914" y="627064"/>
                        <a:ext cx="8021637" cy="5754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48" name="Slide Number Placeholder 3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d-ID" altLang="id-ID" dirty="0" smtClean="0">
                <a:latin typeface="Arial Black" panose="020B0A04020102020204" pitchFamily="34" charset="0"/>
              </a:rPr>
              <a:t>JTPT</a:t>
            </a:r>
            <a:endParaRPr lang="en-US" altLang="id-ID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65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2700"/>
              <a:t>Hirarki Jaringan</a:t>
            </a:r>
          </a:p>
        </p:txBody>
      </p:sp>
      <p:sp>
        <p:nvSpPr>
          <p:cNvPr id="29700" name="Rectangle 4"/>
          <p:cNvSpPr>
            <a:spLocks noGrp="1" noChangeArrowheads="1"/>
          </p:cNvSpPr>
          <p:nvPr>
            <p:ph idx="1"/>
          </p:nvPr>
        </p:nvSpPr>
        <p:spPr>
          <a:xfrm>
            <a:off x="418011" y="1468437"/>
            <a:ext cx="6035039" cy="4530725"/>
          </a:xfrm>
        </p:spPr>
        <p:txBody>
          <a:bodyPr>
            <a:normAutofit/>
          </a:bodyPr>
          <a:lstStyle/>
          <a:p>
            <a:pPr marL="381000" indent="-381000">
              <a:defRPr/>
            </a:pP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suatu</a:t>
            </a:r>
            <a:r>
              <a:rPr lang="en-US" sz="2000" dirty="0"/>
              <a:t> </a:t>
            </a:r>
            <a:r>
              <a:rPr lang="id-ID" sz="2000" dirty="0"/>
              <a:t>n</a:t>
            </a:r>
            <a:r>
              <a:rPr lang="en-US" sz="2000" dirty="0" err="1"/>
              <a:t>egara</a:t>
            </a:r>
            <a:r>
              <a:rPr lang="en-US" sz="2000" dirty="0"/>
              <a:t> yang </a:t>
            </a:r>
            <a:r>
              <a:rPr lang="en-US" sz="2000" dirty="0" err="1"/>
              <a:t>mempunyai</a:t>
            </a:r>
            <a:r>
              <a:rPr lang="en-US" sz="2000" dirty="0"/>
              <a:t> </a:t>
            </a:r>
            <a:r>
              <a:rPr lang="en-US" sz="2000" dirty="0" err="1"/>
              <a:t>wilayah</a:t>
            </a:r>
            <a:r>
              <a:rPr lang="en-US" sz="2000" dirty="0"/>
              <a:t> </a:t>
            </a:r>
            <a:r>
              <a:rPr lang="en-US" sz="2000" dirty="0" err="1"/>
              <a:t>geografis</a:t>
            </a:r>
            <a:r>
              <a:rPr lang="en-US" sz="2000" dirty="0"/>
              <a:t> yang </a:t>
            </a:r>
            <a:r>
              <a:rPr lang="en-US" sz="2000" dirty="0" err="1"/>
              <a:t>luas</a:t>
            </a:r>
            <a:r>
              <a:rPr lang="en-US" sz="2000" dirty="0"/>
              <a:t>, </a:t>
            </a:r>
            <a:r>
              <a:rPr lang="en-US" sz="2000" dirty="0" err="1"/>
              <a:t>jika</a:t>
            </a:r>
            <a:r>
              <a:rPr lang="en-US" sz="2000" dirty="0"/>
              <a:t> </a:t>
            </a:r>
            <a:r>
              <a:rPr lang="en-US" sz="2000" dirty="0" err="1"/>
              <a:t>jaringan</a:t>
            </a:r>
            <a:r>
              <a:rPr lang="en-US" sz="2000" dirty="0"/>
              <a:t> </a:t>
            </a:r>
            <a:r>
              <a:rPr lang="en-US" sz="2000" dirty="0" err="1"/>
              <a:t>telekomunikasinya</a:t>
            </a:r>
            <a:r>
              <a:rPr lang="en-US" sz="2000" dirty="0"/>
              <a:t> </a:t>
            </a:r>
            <a:r>
              <a:rPr lang="en-US" sz="2000" dirty="0" err="1"/>
              <a:t>hanya</a:t>
            </a:r>
            <a:r>
              <a:rPr lang="en-US" sz="2000" dirty="0"/>
              <a:t> </a:t>
            </a:r>
            <a:r>
              <a:rPr lang="en-US" sz="2000" dirty="0" err="1"/>
              <a:t>terdiri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sentral</a:t>
            </a:r>
            <a:r>
              <a:rPr lang="en-US" sz="2000" dirty="0"/>
              <a:t> lo</a:t>
            </a:r>
            <a:r>
              <a:rPr lang="id-ID" sz="2000" dirty="0"/>
              <a:t>k</a:t>
            </a:r>
            <a:r>
              <a:rPr lang="en-US" sz="2000" dirty="0"/>
              <a:t>al </a:t>
            </a:r>
            <a:r>
              <a:rPr lang="en-US" sz="2000" dirty="0" err="1"/>
              <a:t>dan</a:t>
            </a:r>
            <a:r>
              <a:rPr lang="en-US" sz="2000" dirty="0"/>
              <a:t> tandem </a:t>
            </a:r>
            <a:r>
              <a:rPr lang="en-US" sz="2000" dirty="0" err="1"/>
              <a:t>saja</a:t>
            </a:r>
            <a:r>
              <a:rPr lang="en-US" sz="2000" dirty="0"/>
              <a:t>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dirty="0" err="1"/>
              <a:t>menjadi</a:t>
            </a:r>
            <a:r>
              <a:rPr lang="en-US" sz="2000" dirty="0"/>
              <a:t> </a:t>
            </a:r>
            <a:r>
              <a:rPr lang="en-US" sz="2000" dirty="0" err="1"/>
              <a:t>rumit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mahal</a:t>
            </a:r>
            <a:r>
              <a:rPr lang="en-US" sz="2000" dirty="0"/>
              <a:t>. </a:t>
            </a:r>
          </a:p>
          <a:p>
            <a:pPr marL="381000" indent="-381000">
              <a:defRPr/>
            </a:pPr>
            <a:r>
              <a:rPr lang="en-US" sz="2000" dirty="0"/>
              <a:t>Pembangunan </a:t>
            </a:r>
            <a:r>
              <a:rPr lang="en-US" sz="2000" dirty="0" err="1"/>
              <a:t>hubungan</a:t>
            </a:r>
            <a:r>
              <a:rPr lang="en-US" sz="2000" dirty="0"/>
              <a:t> </a:t>
            </a:r>
            <a:r>
              <a:rPr lang="en-US" sz="2000" dirty="0" err="1"/>
              <a:t>panggilan</a:t>
            </a:r>
            <a:r>
              <a:rPr lang="en-US" sz="2000" dirty="0"/>
              <a:t>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dirty="0" err="1"/>
              <a:t>memakan</a:t>
            </a:r>
            <a:r>
              <a:rPr lang="en-US" sz="2000" dirty="0"/>
              <a:t> </a:t>
            </a:r>
            <a:r>
              <a:rPr lang="en-US" sz="2000" dirty="0" err="1"/>
              <a:t>waktu</a:t>
            </a:r>
            <a:r>
              <a:rPr lang="en-US" sz="2000" dirty="0"/>
              <a:t> yang lama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kemungkinan</a:t>
            </a:r>
            <a:r>
              <a:rPr lang="en-US" sz="2000" dirty="0"/>
              <a:t> </a:t>
            </a:r>
            <a:r>
              <a:rPr lang="en-US" sz="2000" dirty="0" err="1"/>
              <a:t>gagal</a:t>
            </a:r>
            <a:r>
              <a:rPr lang="en-US" sz="2000" dirty="0"/>
              <a:t> </a:t>
            </a:r>
            <a:r>
              <a:rPr lang="en-US" sz="2000" dirty="0" err="1"/>
              <a:t>menjadi</a:t>
            </a:r>
            <a:r>
              <a:rPr lang="en-US" sz="2000" dirty="0"/>
              <a:t> </a:t>
            </a:r>
            <a:r>
              <a:rPr lang="en-US" sz="2000" dirty="0" err="1"/>
              <a:t>tinggi</a:t>
            </a:r>
            <a:r>
              <a:rPr lang="en-US" sz="2000" dirty="0"/>
              <a:t>. </a:t>
            </a:r>
          </a:p>
          <a:p>
            <a:pPr marL="381000" indent="-381000">
              <a:defRPr/>
            </a:pPr>
            <a:r>
              <a:rPr lang="en-US" sz="2000" dirty="0" err="1"/>
              <a:t>Pemakaian</a:t>
            </a:r>
            <a:r>
              <a:rPr lang="en-US" sz="2000" dirty="0"/>
              <a:t> </a:t>
            </a:r>
            <a:r>
              <a:rPr lang="en-US" sz="2000" dirty="0" err="1"/>
              <a:t>peralatan</a:t>
            </a:r>
            <a:r>
              <a:rPr lang="en-US" sz="2000" dirty="0"/>
              <a:t> </a:t>
            </a:r>
            <a:r>
              <a:rPr lang="en-US" sz="2000" dirty="0" err="1"/>
              <a:t>sentral</a:t>
            </a:r>
            <a:r>
              <a:rPr lang="en-US" sz="2000" dirty="0"/>
              <a:t> </a:t>
            </a:r>
            <a:r>
              <a:rPr lang="en-US" sz="2000" dirty="0" err="1"/>
              <a:t>selama</a:t>
            </a:r>
            <a:r>
              <a:rPr lang="en-US" sz="2000" dirty="0"/>
              <a:t> </a:t>
            </a:r>
            <a:r>
              <a:rPr lang="en-US" sz="2000" dirty="0" err="1"/>
              <a:t>pendudukan</a:t>
            </a:r>
            <a:r>
              <a:rPr lang="en-US" sz="2000" dirty="0"/>
              <a:t> </a:t>
            </a:r>
            <a:r>
              <a:rPr lang="en-US" sz="2000" dirty="0" err="1"/>
              <a:t>panggilan</a:t>
            </a:r>
            <a:r>
              <a:rPr lang="en-US" sz="2000" dirty="0"/>
              <a:t> </a:t>
            </a:r>
            <a:r>
              <a:rPr lang="en-US" sz="2000" dirty="0" err="1"/>
              <a:t>menjadi</a:t>
            </a:r>
            <a:r>
              <a:rPr lang="en-US" sz="2000" dirty="0"/>
              <a:t>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efisien</a:t>
            </a:r>
            <a:r>
              <a:rPr lang="en-US" sz="2000" dirty="0"/>
              <a:t>, </a:t>
            </a:r>
            <a:r>
              <a:rPr lang="en-US" sz="2000" dirty="0" err="1"/>
              <a:t>karena</a:t>
            </a:r>
            <a:r>
              <a:rPr lang="en-US" sz="2000" dirty="0"/>
              <a:t> </a:t>
            </a:r>
            <a:r>
              <a:rPr lang="en-US" sz="2000" dirty="0" err="1"/>
              <a:t>banyak</a:t>
            </a:r>
            <a:r>
              <a:rPr lang="en-US" sz="2000" dirty="0"/>
              <a:t> </a:t>
            </a:r>
            <a:r>
              <a:rPr lang="en-US" sz="2000" dirty="0" err="1"/>
              <a:t>sentral</a:t>
            </a:r>
            <a:r>
              <a:rPr lang="en-US" sz="2000" dirty="0"/>
              <a:t> transit yang </a:t>
            </a:r>
            <a:r>
              <a:rPr lang="en-US" sz="2000" dirty="0" err="1"/>
              <a:t>dilaluinya</a:t>
            </a:r>
            <a:r>
              <a:rPr lang="en-US" sz="2000" dirty="0"/>
              <a:t>. Hal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diatasi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menggunakan</a:t>
            </a:r>
            <a:r>
              <a:rPr lang="en-US" sz="2000" dirty="0"/>
              <a:t> </a:t>
            </a:r>
            <a:r>
              <a:rPr lang="en-US" sz="2000" dirty="0" err="1"/>
              <a:t>sesedikit</a:t>
            </a:r>
            <a:r>
              <a:rPr lang="en-US" sz="2000" dirty="0"/>
              <a:t> </a:t>
            </a:r>
            <a:r>
              <a:rPr lang="en-US" sz="2000" dirty="0" err="1"/>
              <a:t>mungkin</a:t>
            </a:r>
            <a:r>
              <a:rPr lang="en-US" sz="2000" dirty="0"/>
              <a:t> </a:t>
            </a:r>
            <a:r>
              <a:rPr lang="en-US" sz="2000" dirty="0" err="1"/>
              <a:t>sentral</a:t>
            </a:r>
            <a:r>
              <a:rPr lang="en-US" sz="2000" dirty="0"/>
              <a:t> </a:t>
            </a:r>
            <a:r>
              <a:rPr lang="en-US" sz="2000" dirty="0" err="1"/>
              <a:t>perantara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menggunakan</a:t>
            </a:r>
            <a:r>
              <a:rPr lang="en-US" sz="2000" dirty="0"/>
              <a:t> </a:t>
            </a:r>
            <a:r>
              <a:rPr lang="en-US" sz="2000" dirty="0" err="1"/>
              <a:t>jaringan</a:t>
            </a:r>
            <a:r>
              <a:rPr lang="en-US" sz="2000" dirty="0"/>
              <a:t> </a:t>
            </a:r>
            <a:r>
              <a:rPr lang="en-US" sz="2000" dirty="0" err="1"/>
              <a:t>berhirarki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memudahkan</a:t>
            </a:r>
            <a:r>
              <a:rPr lang="en-US" sz="2000" dirty="0"/>
              <a:t> </a:t>
            </a:r>
            <a:r>
              <a:rPr lang="en-US" sz="2000" dirty="0" err="1"/>
              <a:t>strategi</a:t>
            </a:r>
            <a:r>
              <a:rPr lang="en-US" sz="2000" dirty="0"/>
              <a:t> </a:t>
            </a:r>
            <a:r>
              <a:rPr lang="en-US" sz="2000" dirty="0" err="1"/>
              <a:t>ruting</a:t>
            </a:r>
            <a:r>
              <a:rPr lang="en-US" sz="2000" dirty="0"/>
              <a:t> 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d-ID" dirty="0" smtClean="0"/>
              <a:t>JTPT</a:t>
            </a:r>
            <a:endParaRPr lang="en-GB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566AEB7-027D-4188-9302-A6376ED38E31}" type="slidenum">
              <a:rPr lang="en-GB"/>
              <a:pPr>
                <a:defRPr/>
              </a:pPr>
              <a:t>2</a:t>
            </a:fld>
            <a:endParaRPr lang="en-GB"/>
          </a:p>
        </p:txBody>
      </p:sp>
      <p:graphicFrame>
        <p:nvGraphicFramePr>
          <p:cNvPr id="13314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3787023"/>
              </p:ext>
            </p:extLst>
          </p:nvPr>
        </p:nvGraphicFramePr>
        <p:xfrm>
          <a:off x="7080070" y="1366752"/>
          <a:ext cx="4273730" cy="381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Visio" r:id="rId3" imgW="3317040" imgH="3444840" progId="Visio.Drawing.11">
                  <p:embed/>
                </p:oleObj>
              </mc:Choice>
              <mc:Fallback>
                <p:oleObj name="Visio" r:id="rId3" imgW="3317040" imgH="3444840" progId="Visio.Drawing.11">
                  <p:embed/>
                  <p:pic>
                    <p:nvPicPr>
                      <p:cNvPr id="13314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80070" y="1366752"/>
                        <a:ext cx="4273730" cy="381000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77632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3" name="Slide Number Placeholder 6"/>
          <p:cNvSpPr txBox="1">
            <a:spLocks noGrp="1"/>
          </p:cNvSpPr>
          <p:nvPr/>
        </p:nvSpPr>
        <p:spPr bwMode="auto">
          <a:xfrm>
            <a:off x="8077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ED223CA6-5523-455A-B150-8DD36D51E2EF}" type="slidenum">
              <a:rPr lang="en-US" altLang="id-ID" sz="1200">
                <a:latin typeface="Arial Black" panose="020B0A04020102020204" pitchFamily="34" charset="0"/>
              </a:rPr>
              <a:pPr algn="r" eaLnBrk="1" hangingPunct="1"/>
              <a:t>20</a:t>
            </a:fld>
            <a:endParaRPr lang="en-US" altLang="id-ID" sz="1200">
              <a:latin typeface="Arial Black" panose="020B0A04020102020204" pitchFamily="34" charset="0"/>
            </a:endParaRPr>
          </a:p>
        </p:txBody>
      </p:sp>
      <p:sp>
        <p:nvSpPr>
          <p:cNvPr id="7174" name="Rectangle 1027"/>
          <p:cNvSpPr>
            <a:spLocks noChangeArrowheads="1"/>
          </p:cNvSpPr>
          <p:nvPr/>
        </p:nvSpPr>
        <p:spPr bwMode="auto">
          <a:xfrm>
            <a:off x="4987925" y="352426"/>
            <a:ext cx="2217738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id-ID" sz="2800" b="1">
                <a:solidFill>
                  <a:srgbClr val="CC00CC"/>
                </a:solidFill>
                <a:latin typeface="AvantGarde Bk BT" pitchFamily="34" charset="0"/>
              </a:rPr>
              <a:t>SWITCHING</a:t>
            </a:r>
          </a:p>
        </p:txBody>
      </p:sp>
      <p:graphicFrame>
        <p:nvGraphicFramePr>
          <p:cNvPr id="7170" name="Object 1410"/>
          <p:cNvGraphicFramePr>
            <a:graphicFrameLocks noChangeAspect="1"/>
          </p:cNvGraphicFramePr>
          <p:nvPr>
            <p:ph sz="half" idx="4294967295"/>
          </p:nvPr>
        </p:nvGraphicFramePr>
        <p:xfrm>
          <a:off x="2971800" y="990601"/>
          <a:ext cx="6477000" cy="143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3" name="Visio" r:id="rId4" imgW="8182909" imgH="2901576" progId="">
                  <p:embed/>
                </p:oleObj>
              </mc:Choice>
              <mc:Fallback>
                <p:oleObj name="Visio" r:id="rId4" imgW="8182909" imgH="2901576" progId="">
                  <p:embed/>
                  <p:pic>
                    <p:nvPicPr>
                      <p:cNvPr id="7170" name="Object 14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990601"/>
                        <a:ext cx="6477000" cy="1431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171" name="Object 1445"/>
          <p:cNvGraphicFramePr>
            <a:graphicFrameLocks noChangeAspect="1"/>
          </p:cNvGraphicFramePr>
          <p:nvPr>
            <p:ph sz="quarter" idx="4294967295"/>
          </p:nvPr>
        </p:nvGraphicFramePr>
        <p:xfrm>
          <a:off x="1765300" y="4692651"/>
          <a:ext cx="4038600" cy="152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4" name="Visio" r:id="rId6" imgW="6640678" imgH="2503627" progId="">
                  <p:embed/>
                </p:oleObj>
              </mc:Choice>
              <mc:Fallback>
                <p:oleObj name="Visio" r:id="rId6" imgW="6640678" imgH="2503627" progId="">
                  <p:embed/>
                  <p:pic>
                    <p:nvPicPr>
                      <p:cNvPr id="7171" name="Object 144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65300" y="4692651"/>
                        <a:ext cx="4038600" cy="1522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75" name="Rectangle 1413"/>
          <p:cNvSpPr>
            <a:spLocks noChangeArrowheads="1"/>
          </p:cNvSpPr>
          <p:nvPr/>
        </p:nvSpPr>
        <p:spPr bwMode="auto">
          <a:xfrm>
            <a:off x="1701800" y="2695576"/>
            <a:ext cx="8186738" cy="1357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252333" bIns="0" anchor="ctr">
            <a:spAutoFit/>
          </a:bodyPr>
          <a:lstStyle>
            <a:lvl1pPr marL="266700" indent="-2667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d-ID" sz="2000" b="1">
                <a:solidFill>
                  <a:srgbClr val="0000FF"/>
                </a:solidFill>
                <a:latin typeface="AvantGarde Bk BT" pitchFamily="34" charset="0"/>
                <a:cs typeface="Times New Roman" panose="02020603050405020304" pitchFamily="18" charset="0"/>
              </a:rPr>
              <a:t>EVOLUSI TEKNOLOGI SWITCHING (Bdsk Sistem Kontrol Switch)</a:t>
            </a:r>
          </a:p>
          <a:p>
            <a:pPr eaLnBrk="1" hangingPunct="1">
              <a:lnSpc>
                <a:spcPct val="90000"/>
              </a:lnSpc>
            </a:pPr>
            <a:endParaRPr lang="en-US" altLang="id-ID" sz="2000">
              <a:solidFill>
                <a:srgbClr val="0000FF"/>
              </a:solidFill>
              <a:latin typeface="AvantGarde Bk BT" pitchFamily="34" charset="0"/>
            </a:endParaRPr>
          </a:p>
          <a:p>
            <a:pPr eaLnBrk="1" hangingPunct="1"/>
            <a:r>
              <a:rPr lang="en-US" altLang="id-ID" b="1">
                <a:latin typeface="AvantGarde Bk BT" pitchFamily="34" charset="0"/>
                <a:cs typeface="Arial" panose="020B0604020202020204" pitchFamily="34" charset="0"/>
              </a:rPr>
              <a:t>I	SISTEM MANUAL</a:t>
            </a:r>
          </a:p>
          <a:p>
            <a:r>
              <a:rPr lang="en-US" altLang="id-ID" sz="1400" b="1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</a:t>
            </a:r>
          </a:p>
          <a:p>
            <a:r>
              <a:rPr lang="en-US" altLang="id-ID" sz="1600" b="1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A. Local Battery (LB)</a:t>
            </a:r>
            <a:endParaRPr lang="en-US" altLang="id-ID" sz="1600" b="1">
              <a:latin typeface="AvantGarde Bk BT" pitchFamily="34" charset="0"/>
            </a:endParaRPr>
          </a:p>
        </p:txBody>
      </p:sp>
      <p:sp>
        <p:nvSpPr>
          <p:cNvPr id="7176" name="Rectangle 1415"/>
          <p:cNvSpPr>
            <a:spLocks noChangeArrowheads="1"/>
          </p:cNvSpPr>
          <p:nvPr/>
        </p:nvSpPr>
        <p:spPr bwMode="auto">
          <a:xfrm>
            <a:off x="6553200" y="3729623"/>
            <a:ext cx="249299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marL="342900" indent="-342900" eaLnBrk="0" hangingPunct="0">
              <a:tabLst>
                <a:tab pos="4921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tabLst>
                <a:tab pos="4921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tabLst>
                <a:tab pos="4921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tabLst>
                <a:tab pos="4921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tabLst>
                <a:tab pos="4921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921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921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921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4921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AutoNum type="alphaUcPeriod" startAt="2"/>
            </a:pPr>
            <a:r>
              <a:rPr lang="en-US" altLang="id-ID" sz="1600" b="1">
                <a:latin typeface="AvantGarde Bk BT" pitchFamily="34" charset="0"/>
              </a:rPr>
              <a:t>Central Battery (CB)</a:t>
            </a:r>
          </a:p>
        </p:txBody>
      </p:sp>
      <p:graphicFrame>
        <p:nvGraphicFramePr>
          <p:cNvPr id="7172" name="Object 1450"/>
          <p:cNvGraphicFramePr>
            <a:graphicFrameLocks noChangeAspect="1"/>
          </p:cNvGraphicFramePr>
          <p:nvPr>
            <p:ph sz="quarter" idx="4294967295"/>
          </p:nvPr>
        </p:nvGraphicFramePr>
        <p:xfrm>
          <a:off x="6292851" y="4660900"/>
          <a:ext cx="3986213" cy="1506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5" name="Visio" r:id="rId8" imgW="5587594" imgH="2658770" progId="">
                  <p:embed/>
                </p:oleObj>
              </mc:Choice>
              <mc:Fallback>
                <p:oleObj name="Visio" r:id="rId8" imgW="5587594" imgH="2658770" progId="">
                  <p:embed/>
                  <p:pic>
                    <p:nvPicPr>
                      <p:cNvPr id="7172" name="Object 145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92851" y="4660900"/>
                        <a:ext cx="3986213" cy="1506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77" name="Slide Number Placeholder 8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d-ID" altLang="id-ID" dirty="0" smtClean="0">
                <a:latin typeface="Arial Black" panose="020B0A04020102020204" pitchFamily="34" charset="0"/>
              </a:rPr>
              <a:t>JTPT</a:t>
            </a:r>
            <a:endParaRPr lang="en-US" altLang="id-ID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99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Slide Number Placeholder 5"/>
          <p:cNvSpPr txBox="1">
            <a:spLocks noGrp="1"/>
          </p:cNvSpPr>
          <p:nvPr/>
        </p:nvSpPr>
        <p:spPr bwMode="auto">
          <a:xfrm>
            <a:off x="8077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2195ED92-250F-4205-BC4E-01A44EBA8163}" type="slidenum">
              <a:rPr lang="en-US" altLang="id-ID" sz="1200">
                <a:latin typeface="Arial Black" panose="020B0A04020102020204" pitchFamily="34" charset="0"/>
              </a:rPr>
              <a:pPr algn="r" eaLnBrk="1" hangingPunct="1"/>
              <a:t>21</a:t>
            </a:fld>
            <a:endParaRPr lang="en-US" altLang="id-ID" sz="1200">
              <a:latin typeface="Arial Black" panose="020B0A04020102020204" pitchFamily="34" charset="0"/>
            </a:endParaRPr>
          </a:p>
        </p:txBody>
      </p:sp>
      <p:sp>
        <p:nvSpPr>
          <p:cNvPr id="8197" name="Rectangle 3"/>
          <p:cNvSpPr>
            <a:spLocks noChangeArrowheads="1"/>
          </p:cNvSpPr>
          <p:nvPr/>
        </p:nvSpPr>
        <p:spPr bwMode="auto">
          <a:xfrm>
            <a:off x="1201420" y="808831"/>
            <a:ext cx="3886200" cy="1509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252333" bIns="0" anchor="ctr">
            <a:spAutoFit/>
          </a:bodyPr>
          <a:lstStyle>
            <a:lvl1pPr marL="266700" indent="-2667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d-ID" sz="2000" b="1" dirty="0">
                <a:latin typeface="AvantGarde Bk BT" pitchFamily="34" charset="0"/>
                <a:cs typeface="Arial" panose="020B0604020202020204" pitchFamily="34" charset="0"/>
              </a:rPr>
              <a:t>II	SISTEM OTOMAT</a:t>
            </a:r>
            <a:endParaRPr lang="en-US" altLang="id-ID" sz="2000" dirty="0">
              <a:latin typeface="AvantGarde Bk BT" pitchFamily="34" charset="0"/>
              <a:cs typeface="Arial" panose="020B0604020202020204" pitchFamily="34" charset="0"/>
            </a:endParaRPr>
          </a:p>
          <a:p>
            <a:r>
              <a:rPr lang="en-US" altLang="id-ID" sz="1400" b="1" dirty="0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</a:t>
            </a:r>
          </a:p>
          <a:p>
            <a:r>
              <a:rPr lang="en-US" altLang="id-ID" b="1" dirty="0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A. </a:t>
            </a:r>
            <a:r>
              <a:rPr lang="en-US" altLang="id-ID" b="1" dirty="0" err="1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Elektromekanik</a:t>
            </a:r>
            <a:endParaRPr lang="en-US" altLang="id-ID" b="1" dirty="0">
              <a:latin typeface="AvantGarde Bk BT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en-US" altLang="id-ID" sz="1200" b="1" dirty="0">
              <a:latin typeface="AvantGarde Bk BT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n-US" altLang="id-ID" sz="1400" b="1" dirty="0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     </a:t>
            </a:r>
            <a:r>
              <a:rPr lang="en-US" altLang="id-ID" sz="1600" b="1" dirty="0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1. Step-by-Step (Direct Control)</a:t>
            </a:r>
            <a:endParaRPr lang="en-US" altLang="id-ID" sz="1600" dirty="0">
              <a:latin typeface="AvantGarde Bk BT" pitchFamily="34" charset="0"/>
            </a:endParaRPr>
          </a:p>
          <a:p>
            <a:endParaRPr lang="en-US" altLang="id-ID" sz="1600" dirty="0">
              <a:latin typeface="AvantGarde Bk BT" pitchFamily="34" charset="0"/>
            </a:endParaRPr>
          </a:p>
        </p:txBody>
      </p:sp>
      <p:sp>
        <p:nvSpPr>
          <p:cNvPr id="8198" name="Rectangle 6"/>
          <p:cNvSpPr>
            <a:spLocks noChangeArrowheads="1"/>
          </p:cNvSpPr>
          <p:nvPr/>
        </p:nvSpPr>
        <p:spPr bwMode="auto">
          <a:xfrm>
            <a:off x="2362200" y="4146550"/>
            <a:ext cx="3938588" cy="53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252333" bIns="0" anchor="ctr">
            <a:spAutoFit/>
          </a:bodyPr>
          <a:lstStyle>
            <a:lvl1pPr marL="266700" indent="-2667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d-ID" sz="1600" b="1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2. Common Control (Indirect Control)</a:t>
            </a:r>
            <a:endParaRPr lang="en-US" altLang="id-ID" sz="1600">
              <a:latin typeface="AvantGarde Bk BT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en-US" altLang="id-ID" sz="1600">
              <a:latin typeface="AvantGarde Bk BT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graphicFrame>
        <p:nvGraphicFramePr>
          <p:cNvPr id="8194" name="Object 347"/>
          <p:cNvGraphicFramePr>
            <a:graphicFrameLocks noChangeAspect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2076184435"/>
              </p:ext>
            </p:extLst>
          </p:nvPr>
        </p:nvGraphicFramePr>
        <p:xfrm>
          <a:off x="5030040" y="1797050"/>
          <a:ext cx="6350000" cy="234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2" name="Visio" r:id="rId4" imgW="6080105" imgH="2248613" progId="">
                  <p:embed/>
                </p:oleObj>
              </mc:Choice>
              <mc:Fallback>
                <p:oleObj name="Visio" r:id="rId4" imgW="6080105" imgH="2248613" progId="">
                  <p:embed/>
                  <p:pic>
                    <p:nvPicPr>
                      <p:cNvPr id="8194" name="Object 34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30040" y="1797050"/>
                        <a:ext cx="6350000" cy="2349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5" name="Object 351"/>
          <p:cNvGraphicFramePr>
            <a:graphicFrameLocks noChangeAspect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959338694"/>
              </p:ext>
            </p:extLst>
          </p:nvPr>
        </p:nvGraphicFramePr>
        <p:xfrm>
          <a:off x="5425327" y="4257676"/>
          <a:ext cx="5954713" cy="209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3" name="Visio" r:id="rId6" imgW="5304152" imgH="2104471" progId="">
                  <p:embed/>
                </p:oleObj>
              </mc:Choice>
              <mc:Fallback>
                <p:oleObj name="Visio" r:id="rId6" imgW="5304152" imgH="2104471" progId="">
                  <p:embed/>
                  <p:pic>
                    <p:nvPicPr>
                      <p:cNvPr id="8195" name="Object 35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25327" y="4257676"/>
                        <a:ext cx="5954713" cy="209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99" name="Slide Number Placeholder 6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d-ID" altLang="id-ID" dirty="0" smtClean="0">
                <a:latin typeface="Arial Black" panose="020B0A04020102020204" pitchFamily="34" charset="0"/>
              </a:rPr>
              <a:t>JTPT</a:t>
            </a:r>
            <a:endParaRPr lang="en-US" altLang="id-ID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2934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Slide Number Placeholder 5"/>
          <p:cNvSpPr txBox="1">
            <a:spLocks noGrp="1"/>
          </p:cNvSpPr>
          <p:nvPr/>
        </p:nvSpPr>
        <p:spPr bwMode="auto">
          <a:xfrm>
            <a:off x="8077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EC0FF0E1-3933-4384-BAD6-65DB97C7D240}" type="slidenum">
              <a:rPr lang="en-US" altLang="id-ID" sz="1200">
                <a:latin typeface="Arial Black" panose="020B0A04020102020204" pitchFamily="34" charset="0"/>
              </a:rPr>
              <a:pPr algn="r" eaLnBrk="1" hangingPunct="1"/>
              <a:t>22</a:t>
            </a:fld>
            <a:endParaRPr lang="en-US" altLang="id-ID" sz="1200">
              <a:latin typeface="Arial Black" panose="020B0A04020102020204" pitchFamily="34" charset="0"/>
            </a:endParaRPr>
          </a:p>
        </p:txBody>
      </p:sp>
      <p:sp>
        <p:nvSpPr>
          <p:cNvPr id="9221" name="Rectangle 1026"/>
          <p:cNvSpPr>
            <a:spLocks noChangeArrowheads="1"/>
          </p:cNvSpPr>
          <p:nvPr/>
        </p:nvSpPr>
        <p:spPr bwMode="auto">
          <a:xfrm>
            <a:off x="143329" y="885661"/>
            <a:ext cx="3252788" cy="108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252333" bIns="0" anchor="ctr">
            <a:spAutoFit/>
          </a:bodyPr>
          <a:lstStyle>
            <a:lvl1pPr marL="266700" indent="-2667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d-ID" b="1" dirty="0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A. </a:t>
            </a:r>
            <a:r>
              <a:rPr lang="en-US" altLang="id-ID" b="1" dirty="0" err="1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Elektronik</a:t>
            </a:r>
            <a:endParaRPr lang="en-US" altLang="id-ID" b="1" dirty="0">
              <a:latin typeface="AvantGarde Bk BT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en-US" altLang="id-ID" b="1" dirty="0">
              <a:latin typeface="AvantGarde Bk BT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n-US" altLang="id-ID" sz="1400" b="1" dirty="0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     1. SPC Analog (Semi Digital)</a:t>
            </a:r>
            <a:endParaRPr lang="en-US" altLang="id-ID" sz="1100" dirty="0">
              <a:latin typeface="AvantGarde Bk BT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en-US" altLang="id-ID" dirty="0">
              <a:latin typeface="AvantGarde Bk BT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9222" name="Rectangle 1029"/>
          <p:cNvSpPr>
            <a:spLocks noChangeArrowheads="1"/>
          </p:cNvSpPr>
          <p:nvPr/>
        </p:nvSpPr>
        <p:spPr bwMode="auto">
          <a:xfrm>
            <a:off x="7138988" y="1403362"/>
            <a:ext cx="275590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52333" bIns="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d-ID" sz="1400" b="1">
                <a:latin typeface="AvantGarde Bk BT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2. SPC Digital (Fully Digital)</a:t>
            </a:r>
            <a:endParaRPr lang="en-US" altLang="id-ID" b="1">
              <a:latin typeface="AvantGarde Bk BT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graphicFrame>
        <p:nvGraphicFramePr>
          <p:cNvPr id="9218" name="Object 1053"/>
          <p:cNvGraphicFramePr>
            <a:graphicFrameLocks noChangeAspect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406563255"/>
              </p:ext>
            </p:extLst>
          </p:nvPr>
        </p:nvGraphicFramePr>
        <p:xfrm>
          <a:off x="7138988" y="2107241"/>
          <a:ext cx="3760788" cy="2779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6" name="Visio" r:id="rId4" imgW="2719448" imgH="2010058" progId="">
                  <p:embed/>
                </p:oleObj>
              </mc:Choice>
              <mc:Fallback>
                <p:oleObj name="Visio" r:id="rId4" imgW="2719448" imgH="2010058" progId="">
                  <p:embed/>
                  <p:pic>
                    <p:nvPicPr>
                      <p:cNvPr id="9218" name="Object 105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38988" y="2107241"/>
                        <a:ext cx="3760788" cy="2779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19" name="Object 1061"/>
          <p:cNvGraphicFramePr>
            <a:graphicFrameLocks noChangeAspect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798222997"/>
              </p:ext>
            </p:extLst>
          </p:nvPr>
        </p:nvGraphicFramePr>
        <p:xfrm>
          <a:off x="639234" y="1968336"/>
          <a:ext cx="4006850" cy="305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7" name="Visio" r:id="rId6" imgW="2776525" imgH="2117444" progId="">
                  <p:embed/>
                </p:oleObj>
              </mc:Choice>
              <mc:Fallback>
                <p:oleObj name="Visio" r:id="rId6" imgW="2776525" imgH="2117444" progId="">
                  <p:embed/>
                  <p:pic>
                    <p:nvPicPr>
                      <p:cNvPr id="9219" name="Object 106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9234" y="1968336"/>
                        <a:ext cx="4006850" cy="3057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23" name="Slide Number Placeholder 6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d-ID" altLang="id-ID" dirty="0" smtClean="0">
                <a:latin typeface="Arial Black" panose="020B0A04020102020204" pitchFamily="34" charset="0"/>
              </a:rPr>
              <a:t>JTPT</a:t>
            </a:r>
            <a:endParaRPr lang="en-US" altLang="id-ID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892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Number Placeholder 1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29EEBDA-8550-4264-9705-06D4B8EF5BD6}" type="slidenum">
              <a:rPr lang="en-US" altLang="id-ID">
                <a:latin typeface="Arial Black" panose="020B0A04020102020204" pitchFamily="34" charset="0"/>
              </a:rPr>
              <a:pPr eaLnBrk="1" hangingPunct="1"/>
              <a:t>23</a:t>
            </a:fld>
            <a:endParaRPr lang="en-US" altLang="id-ID">
              <a:latin typeface="Arial Black" panose="020B0A04020102020204" pitchFamily="34" charset="0"/>
            </a:endParaRPr>
          </a:p>
        </p:txBody>
      </p:sp>
      <p:sp>
        <p:nvSpPr>
          <p:cNvPr id="32771" name="TextBox 2"/>
          <p:cNvSpPr txBox="1">
            <a:spLocks noChangeArrowheads="1"/>
          </p:cNvSpPr>
          <p:nvPr/>
        </p:nvSpPr>
        <p:spPr bwMode="auto">
          <a:xfrm>
            <a:off x="1972491" y="2667000"/>
            <a:ext cx="832104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id-ID" sz="6000" b="1" dirty="0"/>
              <a:t>PENOMORAN</a:t>
            </a:r>
          </a:p>
        </p:txBody>
      </p:sp>
    </p:spTree>
    <p:extLst>
      <p:ext uri="{BB962C8B-B14F-4D97-AF65-F5344CB8AC3E}">
        <p14:creationId xmlns:p14="http://schemas.microsoft.com/office/powerpoint/2010/main" val="40906212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Slide Number Placeholder 3"/>
          <p:cNvSpPr txBox="1">
            <a:spLocks noGrp="1"/>
          </p:cNvSpPr>
          <p:nvPr/>
        </p:nvSpPr>
        <p:spPr bwMode="auto">
          <a:xfrm>
            <a:off x="8077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89049A21-25AF-4B2B-ADCD-77013AE74937}" type="slidenum">
              <a:rPr lang="en-US" altLang="id-ID" sz="1200">
                <a:latin typeface="Arial Black" panose="020B0A04020102020204" pitchFamily="34" charset="0"/>
              </a:rPr>
              <a:pPr algn="r" eaLnBrk="1" hangingPunct="1"/>
              <a:t>24</a:t>
            </a:fld>
            <a:endParaRPr lang="en-US" altLang="id-ID" sz="1200">
              <a:latin typeface="Arial Black" panose="020B0A04020102020204" pitchFamily="34" charset="0"/>
            </a:endParaRPr>
          </a:p>
        </p:txBody>
      </p:sp>
      <p:graphicFrame>
        <p:nvGraphicFramePr>
          <p:cNvPr id="10242" name="Object 1026"/>
          <p:cNvGraphicFramePr>
            <a:graphicFrameLocks noChangeAspect="1"/>
          </p:cNvGraphicFramePr>
          <p:nvPr>
            <p:ph idx="4294967295"/>
          </p:nvPr>
        </p:nvGraphicFramePr>
        <p:xfrm>
          <a:off x="1695450" y="1784351"/>
          <a:ext cx="8661400" cy="3636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5" name="Visio" r:id="rId4" imgW="10040722" imgH="4215689" progId="">
                  <p:embed/>
                </p:oleObj>
              </mc:Choice>
              <mc:Fallback>
                <p:oleObj name="Visio" r:id="rId4" imgW="10040722" imgH="4215689" progId="">
                  <p:embed/>
                  <p:pic>
                    <p:nvPicPr>
                      <p:cNvPr id="10242" name="Object 10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95450" y="1784351"/>
                        <a:ext cx="8661400" cy="3636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44804" name="Rectangle 1028"/>
          <p:cNvSpPr>
            <a:spLocks noChangeArrowheads="1"/>
          </p:cNvSpPr>
          <p:nvPr/>
        </p:nvSpPr>
        <p:spPr bwMode="auto">
          <a:xfrm>
            <a:off x="531284" y="1045370"/>
            <a:ext cx="8229600" cy="54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>
              <a:defRPr/>
            </a:pPr>
            <a:r>
              <a:rPr lang="en-US" sz="4000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Struktur</a:t>
            </a:r>
            <a:r>
              <a:rPr lang="en-US" sz="40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 </a:t>
            </a:r>
            <a:r>
              <a:rPr lang="en-US" sz="4000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Jaringan</a:t>
            </a:r>
            <a:r>
              <a:rPr lang="en-US" sz="40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 di Indonesia</a:t>
            </a:r>
          </a:p>
        </p:txBody>
      </p:sp>
      <p:sp>
        <p:nvSpPr>
          <p:cNvPr id="10245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BD70478-0109-4F67-A9B2-BBEF8035C082}" type="slidenum">
              <a:rPr lang="en-US" altLang="id-ID">
                <a:latin typeface="Arial Black" panose="020B0A04020102020204" pitchFamily="34" charset="0"/>
              </a:rPr>
              <a:pPr eaLnBrk="1" hangingPunct="1"/>
              <a:t>24</a:t>
            </a:fld>
            <a:endParaRPr lang="en-US" altLang="id-ID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9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Slide Number Placeholder 3"/>
          <p:cNvSpPr txBox="1">
            <a:spLocks noGrp="1"/>
          </p:cNvSpPr>
          <p:nvPr/>
        </p:nvSpPr>
        <p:spPr bwMode="auto">
          <a:xfrm>
            <a:off x="8077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9EC68CFF-F656-46A2-B3B6-C63F02AD3497}" type="slidenum">
              <a:rPr lang="en-US" altLang="id-ID" sz="1200">
                <a:latin typeface="Arial Black" panose="020B0A04020102020204" pitchFamily="34" charset="0"/>
              </a:rPr>
              <a:pPr algn="r" eaLnBrk="1" hangingPunct="1"/>
              <a:t>25</a:t>
            </a:fld>
            <a:endParaRPr lang="en-US" altLang="id-ID" sz="1200">
              <a:latin typeface="Arial Black" panose="020B0A04020102020204" pitchFamily="34" charset="0"/>
            </a:endParaRPr>
          </a:p>
        </p:txBody>
      </p:sp>
      <p:sp>
        <p:nvSpPr>
          <p:cNvPr id="11268" name="Rectangle 1027"/>
          <p:cNvSpPr>
            <a:spLocks noChangeArrowheads="1"/>
          </p:cNvSpPr>
          <p:nvPr/>
        </p:nvSpPr>
        <p:spPr bwMode="auto">
          <a:xfrm>
            <a:off x="1524001" y="1555107"/>
            <a:ext cx="18473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 sz="2400"/>
          </a:p>
        </p:txBody>
      </p:sp>
      <p:sp>
        <p:nvSpPr>
          <p:cNvPr id="842756" name="Rectangle 1028"/>
          <p:cNvSpPr>
            <a:spLocks noChangeArrowheads="1"/>
          </p:cNvSpPr>
          <p:nvPr/>
        </p:nvSpPr>
        <p:spPr bwMode="auto">
          <a:xfrm>
            <a:off x="1917701" y="679269"/>
            <a:ext cx="8509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>
              <a:defRPr/>
            </a:pPr>
            <a:r>
              <a:rPr lang="en-US" sz="3200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Topologi</a:t>
            </a:r>
            <a:r>
              <a:rPr 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 </a:t>
            </a:r>
            <a:r>
              <a:rPr lang="en-US" sz="3200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Jaringan</a:t>
            </a:r>
            <a:r>
              <a:rPr lang="en-US" sz="32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 Trunk PT. Telkom </a:t>
            </a:r>
            <a:r>
              <a:rPr lang="en-US" sz="3200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eksisting</a:t>
            </a:r>
            <a:endParaRPr lang="en-US" sz="3200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vantGarde Bk BT" pitchFamily="34" charset="0"/>
            </a:endParaRPr>
          </a:p>
        </p:txBody>
      </p:sp>
      <p:graphicFrame>
        <p:nvGraphicFramePr>
          <p:cNvPr id="11266" name="Object 1032"/>
          <p:cNvGraphicFramePr>
            <a:graphicFrameLocks noChangeAspect="1"/>
          </p:cNvGraphicFramePr>
          <p:nvPr>
            <p:ph idx="4294967295"/>
          </p:nvPr>
        </p:nvGraphicFramePr>
        <p:xfrm>
          <a:off x="1917701" y="1260475"/>
          <a:ext cx="8226425" cy="499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9" name="Visio" r:id="rId4" imgW="10006584" imgH="6079293" progId="">
                  <p:embed/>
                </p:oleObj>
              </mc:Choice>
              <mc:Fallback>
                <p:oleObj name="Visio" r:id="rId4" imgW="10006584" imgH="6079293" progId="">
                  <p:embed/>
                  <p:pic>
                    <p:nvPicPr>
                      <p:cNvPr id="11266" name="Object 10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7701" y="1260475"/>
                        <a:ext cx="8226425" cy="4997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70" name="Slide Number Placeholder 5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d-ID" altLang="id-ID" dirty="0" smtClean="0">
                <a:latin typeface="Arial Black" panose="020B0A04020102020204" pitchFamily="34" charset="0"/>
              </a:rPr>
              <a:t>JTPT</a:t>
            </a:r>
            <a:endParaRPr lang="en-US" altLang="id-ID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68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290" name="Object 2"/>
          <p:cNvGraphicFramePr>
            <a:graphicFrameLocks noChangeAspect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86139562"/>
              </p:ext>
            </p:extLst>
          </p:nvPr>
        </p:nvGraphicFramePr>
        <p:xfrm>
          <a:off x="506231" y="1843452"/>
          <a:ext cx="6376988" cy="1579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3" name="Visio" r:id="rId3" imgW="5040782" imgH="1313078" progId="">
                  <p:embed/>
                </p:oleObj>
              </mc:Choice>
              <mc:Fallback>
                <p:oleObj name="Visio" r:id="rId3" imgW="5040782" imgH="1313078" progId="">
                  <p:embed/>
                  <p:pic>
                    <p:nvPicPr>
                      <p:cNvPr id="1229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6231" y="1843452"/>
                        <a:ext cx="6376988" cy="15795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91" name="Object 3"/>
          <p:cNvGraphicFramePr>
            <a:graphicFrameLocks noChangeAspect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val="2475907000"/>
              </p:ext>
            </p:extLst>
          </p:nvPr>
        </p:nvGraphicFramePr>
        <p:xfrm>
          <a:off x="757828" y="3679396"/>
          <a:ext cx="6375400" cy="703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4" name="Visio" r:id="rId5" imgW="4654296" imgH="539191" progId="">
                  <p:embed/>
                </p:oleObj>
              </mc:Choice>
              <mc:Fallback>
                <p:oleObj name="Visio" r:id="rId5" imgW="4654296" imgH="539191" progId="">
                  <p:embed/>
                  <p:pic>
                    <p:nvPicPr>
                      <p:cNvPr id="12291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7828" y="3679396"/>
                        <a:ext cx="6375400" cy="7032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92" name="Object 4"/>
          <p:cNvGraphicFramePr>
            <a:graphicFrameLocks noChangeAspect="1"/>
          </p:cNvGraphicFramePr>
          <p:nvPr>
            <p:ph sz="quarter" idx="3"/>
            <p:extLst>
              <p:ext uri="{D42A27DB-BD31-4B8C-83A1-F6EECF244321}">
                <p14:modId xmlns:p14="http://schemas.microsoft.com/office/powerpoint/2010/main" val="4266627263"/>
              </p:ext>
            </p:extLst>
          </p:nvPr>
        </p:nvGraphicFramePr>
        <p:xfrm>
          <a:off x="935038" y="4506913"/>
          <a:ext cx="6408738" cy="173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5" name="Visio" r:id="rId7" imgW="5259324" imgH="1427074" progId="">
                  <p:embed/>
                </p:oleObj>
              </mc:Choice>
              <mc:Fallback>
                <p:oleObj name="Visio" r:id="rId7" imgW="5259324" imgH="1427074" progId="">
                  <p:embed/>
                  <p:pic>
                    <p:nvPicPr>
                      <p:cNvPr id="12292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5038" y="4506913"/>
                        <a:ext cx="6408738" cy="17383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0585" name="Rectangle 9"/>
          <p:cNvSpPr>
            <a:spLocks noChangeArrowheads="1"/>
          </p:cNvSpPr>
          <p:nvPr/>
        </p:nvSpPr>
        <p:spPr bwMode="auto">
          <a:xfrm>
            <a:off x="2640014" y="873125"/>
            <a:ext cx="2998787" cy="395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marL="685800" indent="-685800" eaLnBrk="0" hangingPunct="0">
              <a:defRPr/>
            </a:pPr>
            <a:r>
              <a:rPr lang="en-US" sz="32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TC Avant Garde Gothic" pitchFamily="34" charset="0"/>
              </a:rPr>
              <a:t>(ITU-T : E.164)</a:t>
            </a:r>
            <a:r>
              <a:rPr lang="en-US" sz="3600" b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TC Avant Garde Gothic" pitchFamily="34" charset="0"/>
              </a:rPr>
              <a:t> </a:t>
            </a:r>
            <a:endParaRPr lang="en-US" sz="360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TC Avant Garde Gothic" pitchFamily="34" charset="0"/>
              <a:sym typeface="Symbol" pitchFamily="18" charset="2"/>
            </a:endParaRPr>
          </a:p>
        </p:txBody>
      </p:sp>
      <p:sp>
        <p:nvSpPr>
          <p:cNvPr id="280586" name="Rectangle 10"/>
          <p:cNvSpPr>
            <a:spLocks noChangeArrowheads="1"/>
          </p:cNvSpPr>
          <p:nvPr/>
        </p:nvSpPr>
        <p:spPr bwMode="auto">
          <a:xfrm>
            <a:off x="2419169" y="148796"/>
            <a:ext cx="8928100" cy="735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marL="838200" indent="-838200" eaLnBrk="0" hangingPunct="0">
              <a:defRPr/>
            </a:pPr>
            <a:r>
              <a:rPr lang="en-US" sz="3600" dirty="0" err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TC Avant Garde Gothic" pitchFamily="34" charset="0"/>
              </a:rPr>
              <a:t>Struktur</a:t>
            </a:r>
            <a:r>
              <a:rPr lang="en-US" sz="3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TC Avant Garde Gothic" pitchFamily="34" charset="0"/>
              </a:rPr>
              <a:t>/</a:t>
            </a:r>
            <a:r>
              <a:rPr lang="en-US" sz="3600" dirty="0" err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TC Avant Garde Gothic" pitchFamily="34" charset="0"/>
              </a:rPr>
              <a:t>pola</a:t>
            </a:r>
            <a:r>
              <a:rPr lang="en-US" sz="36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TC Avant Garde Gothic" pitchFamily="34" charset="0"/>
              </a:rPr>
              <a:t> </a:t>
            </a:r>
            <a:r>
              <a:rPr lang="en-US" sz="3600" dirty="0" err="1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ITC Avant Garde Gothic" pitchFamily="34" charset="0"/>
              </a:rPr>
              <a:t>penomoran</a:t>
            </a:r>
            <a:endParaRPr lang="en-US" sz="3600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ITC Avant Garde Gothic" pitchFamily="34" charset="0"/>
              <a:sym typeface="Symbol" pitchFamily="18" charset="2"/>
            </a:endParaRPr>
          </a:p>
        </p:txBody>
      </p:sp>
      <p:sp>
        <p:nvSpPr>
          <p:cNvPr id="12295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807ED74-787E-4823-841B-AC4DDF5A6880}" type="slidenum">
              <a:rPr lang="en-GB" altLang="id-ID">
                <a:latin typeface="Arial Black" panose="020B0A04020102020204" pitchFamily="34" charset="0"/>
              </a:rPr>
              <a:pPr eaLnBrk="1" hangingPunct="1"/>
              <a:t>26</a:t>
            </a:fld>
            <a:endParaRPr lang="en-GB" altLang="id-ID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087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id-ID" smtClean="0"/>
              <a:t>Contoh Penomoran</a:t>
            </a:r>
          </a:p>
        </p:txBody>
      </p:sp>
      <p:sp>
        <p:nvSpPr>
          <p:cNvPr id="33795" name="Content Placeholder 2"/>
          <p:cNvSpPr>
            <a:spLocks noGrp="1"/>
          </p:cNvSpPr>
          <p:nvPr>
            <p:ph sz="half" idx="1"/>
          </p:nvPr>
        </p:nvSpPr>
        <p:spPr>
          <a:xfrm>
            <a:off x="2362200" y="1905000"/>
            <a:ext cx="7239000" cy="4191000"/>
          </a:xfrm>
        </p:spPr>
        <p:txBody>
          <a:bodyPr/>
          <a:lstStyle/>
          <a:p>
            <a:r>
              <a:rPr lang="en-US" altLang="id-ID" sz="2000" b="1" dirty="0"/>
              <a:t>Format </a:t>
            </a:r>
            <a:r>
              <a:rPr lang="en-US" altLang="id-ID" sz="2000" b="1" dirty="0" err="1"/>
              <a:t>Sistem</a:t>
            </a:r>
            <a:r>
              <a:rPr lang="en-US" altLang="id-ID" sz="2000" b="1" dirty="0"/>
              <a:t> </a:t>
            </a:r>
            <a:r>
              <a:rPr lang="en-US" altLang="id-ID" sz="2000" b="1" dirty="0" err="1"/>
              <a:t>Penomoran</a:t>
            </a:r>
            <a:r>
              <a:rPr lang="en-US" altLang="id-ID" sz="2000" b="1" dirty="0"/>
              <a:t> trunk:</a:t>
            </a:r>
          </a:p>
          <a:p>
            <a:pPr lvl="1"/>
            <a:r>
              <a:rPr lang="en-US" altLang="id-ID" sz="2000" dirty="0" err="1"/>
              <a:t>Quertenary</a:t>
            </a:r>
            <a:r>
              <a:rPr lang="en-US" altLang="id-ID" sz="2000" dirty="0"/>
              <a:t> Center : SGI</a:t>
            </a:r>
          </a:p>
          <a:p>
            <a:pPr lvl="1"/>
            <a:r>
              <a:rPr lang="en-US" altLang="id-ID" sz="2000" dirty="0"/>
              <a:t>Tertiary center : 7 </a:t>
            </a:r>
            <a:r>
              <a:rPr lang="en-US" altLang="id-ID" sz="2000" dirty="0" err="1"/>
              <a:t>kota</a:t>
            </a:r>
            <a:r>
              <a:rPr lang="en-US" altLang="id-ID" sz="2000" dirty="0"/>
              <a:t> </a:t>
            </a:r>
            <a:r>
              <a:rPr lang="en-US" altLang="id-ID" sz="2000" dirty="0" err="1"/>
              <a:t>besar</a:t>
            </a:r>
            <a:r>
              <a:rPr lang="en-US" altLang="id-ID" sz="2000" dirty="0"/>
              <a:t> (JKT, SB, MD, PLB, MKS, BJM, AB) </a:t>
            </a:r>
          </a:p>
          <a:p>
            <a:pPr lvl="1"/>
            <a:r>
              <a:rPr lang="en-US" altLang="id-ID" sz="2000" dirty="0"/>
              <a:t>Secondary Center : kota2 </a:t>
            </a:r>
            <a:r>
              <a:rPr lang="en-US" altLang="id-ID" sz="2000" dirty="0" err="1"/>
              <a:t>sedang</a:t>
            </a:r>
            <a:r>
              <a:rPr lang="en-US" altLang="id-ID" sz="2000" dirty="0"/>
              <a:t> (</a:t>
            </a:r>
            <a:r>
              <a:rPr lang="en-US" altLang="id-ID" sz="2000" dirty="0" err="1"/>
              <a:t>BD,YK,SM,dll</a:t>
            </a:r>
            <a:r>
              <a:rPr lang="en-US" altLang="id-ID" sz="2000" dirty="0"/>
              <a:t>)</a:t>
            </a:r>
          </a:p>
          <a:p>
            <a:pPr lvl="1"/>
            <a:r>
              <a:rPr lang="en-US" altLang="id-ID" sz="2000" dirty="0"/>
              <a:t>Primary center : (</a:t>
            </a:r>
            <a:r>
              <a:rPr lang="en-US" altLang="id-ID" sz="2000" dirty="0" err="1"/>
              <a:t>CBN,TSM,BOO,dll</a:t>
            </a:r>
            <a:r>
              <a:rPr lang="en-US" altLang="id-ID" sz="2000" dirty="0"/>
              <a:t>)</a:t>
            </a:r>
          </a:p>
          <a:p>
            <a:pPr lvl="1"/>
            <a:endParaRPr lang="en-US" altLang="id-ID" sz="2000" dirty="0"/>
          </a:p>
          <a:p>
            <a:r>
              <a:rPr lang="en-US" altLang="id-ID" sz="2400" dirty="0" err="1"/>
              <a:t>Contoh</a:t>
            </a:r>
            <a:r>
              <a:rPr lang="en-US" altLang="id-ID" sz="2400" dirty="0"/>
              <a:t>: TSM	0265</a:t>
            </a:r>
          </a:p>
          <a:p>
            <a:endParaRPr lang="en-US" altLang="id-ID" sz="2400" dirty="0"/>
          </a:p>
          <a:p>
            <a:pPr>
              <a:buFont typeface="Wingdings" panose="05000000000000000000" pitchFamily="2" charset="2"/>
              <a:buNone/>
            </a:pPr>
            <a:r>
              <a:rPr lang="en-US" altLang="id-ID" sz="2400" dirty="0"/>
              <a:t>Trunk code  		TC  SC   PC</a:t>
            </a:r>
          </a:p>
        </p:txBody>
      </p:sp>
      <p:cxnSp>
        <p:nvCxnSpPr>
          <p:cNvPr id="33796" name="Straight Arrow Connector 6"/>
          <p:cNvCxnSpPr>
            <a:cxnSpLocks noChangeShapeType="1"/>
          </p:cNvCxnSpPr>
          <p:nvPr/>
        </p:nvCxnSpPr>
        <p:spPr bwMode="auto">
          <a:xfrm rot="10800000" flipV="1">
            <a:off x="3733800" y="4800600"/>
            <a:ext cx="1524000" cy="4572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797" name="Straight Arrow Connector 8"/>
          <p:cNvCxnSpPr>
            <a:cxnSpLocks noChangeShapeType="1"/>
          </p:cNvCxnSpPr>
          <p:nvPr/>
        </p:nvCxnSpPr>
        <p:spPr bwMode="auto">
          <a:xfrm rot="5400000">
            <a:off x="5219701" y="5065713"/>
            <a:ext cx="381000" cy="317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798" name="Straight Arrow Connector 11"/>
          <p:cNvCxnSpPr>
            <a:cxnSpLocks noChangeShapeType="1"/>
          </p:cNvCxnSpPr>
          <p:nvPr/>
        </p:nvCxnSpPr>
        <p:spPr bwMode="auto">
          <a:xfrm rot="16200000" flipH="1">
            <a:off x="5562600" y="4876800"/>
            <a:ext cx="457200" cy="3048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799" name="Straight Arrow Connector 13"/>
          <p:cNvCxnSpPr>
            <a:cxnSpLocks noChangeShapeType="1"/>
          </p:cNvCxnSpPr>
          <p:nvPr/>
        </p:nvCxnSpPr>
        <p:spPr bwMode="auto">
          <a:xfrm>
            <a:off x="5867400" y="4724400"/>
            <a:ext cx="685800" cy="4572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800" name="Slide Number Placeholder 7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369BE870-F701-47CD-AAA4-B21A322C18DE}" type="slidenum">
              <a:rPr lang="en-GB" altLang="id-ID">
                <a:latin typeface="Arial Black" panose="020B0A04020102020204" pitchFamily="34" charset="0"/>
              </a:rPr>
              <a:pPr eaLnBrk="1" hangingPunct="1"/>
              <a:t>27</a:t>
            </a:fld>
            <a:endParaRPr lang="en-GB" altLang="id-ID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4960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981200" y="6245225"/>
            <a:ext cx="21336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fld id="{EEA2E2DC-E5F7-4C68-B9DF-F489DF5A3DB1}" type="slidenum">
              <a:rPr lang="en-GB" altLang="id-ID"/>
              <a:pPr algn="l" eaLnBrk="1" hangingPunct="1"/>
              <a:t>28</a:t>
            </a:fld>
            <a:endParaRPr lang="en-GB" altLang="id-ID"/>
          </a:p>
        </p:txBody>
      </p:sp>
      <p:sp>
        <p:nvSpPr>
          <p:cNvPr id="34819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744583" y="1143340"/>
            <a:ext cx="10515600" cy="458032"/>
          </a:xfrm>
        </p:spPr>
        <p:txBody>
          <a:bodyPr/>
          <a:lstStyle/>
          <a:p>
            <a:pPr eaLnBrk="1" hangingPunct="1"/>
            <a:r>
              <a:rPr lang="id-ID" altLang="id-ID" dirty="0" smtClean="0"/>
              <a:t>Sistem Penomoran</a:t>
            </a:r>
            <a:endParaRPr lang="en-GB" altLang="id-ID" dirty="0" smtClean="0"/>
          </a:p>
        </p:txBody>
      </p:sp>
      <p:sp>
        <p:nvSpPr>
          <p:cNvPr id="34820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744583" y="1905000"/>
            <a:ext cx="9624967" cy="41910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id-ID" sz="2000" b="1" dirty="0"/>
              <a:t>UMUM :</a:t>
            </a:r>
            <a:endParaRPr lang="en-US" altLang="id-ID" sz="2000" u="sng" dirty="0"/>
          </a:p>
          <a:p>
            <a:pPr eaLnBrk="1" hangingPunct="1">
              <a:lnSpc>
                <a:spcPct val="80000"/>
              </a:lnSpc>
            </a:pPr>
            <a:r>
              <a:rPr lang="en-US" altLang="id-ID" sz="2000" dirty="0">
                <a:sym typeface="Wingdings" panose="05000000000000000000" pitchFamily="2" charset="2"/>
              </a:rPr>
              <a:t> </a:t>
            </a:r>
            <a:r>
              <a:rPr lang="en-US" altLang="id-ID" sz="2000" dirty="0" err="1"/>
              <a:t>adalah</a:t>
            </a:r>
            <a:r>
              <a:rPr lang="en-US" altLang="id-ID" sz="2000" dirty="0"/>
              <a:t> </a:t>
            </a:r>
            <a:r>
              <a:rPr lang="en-US" altLang="id-ID" sz="2000" dirty="0" err="1"/>
              <a:t>penomoran</a:t>
            </a:r>
            <a:r>
              <a:rPr lang="en-US" altLang="id-ID" sz="2000" dirty="0"/>
              <a:t> </a:t>
            </a:r>
            <a:r>
              <a:rPr lang="en-US" altLang="id-ID" sz="2000" dirty="0" err="1"/>
              <a:t>pelanggan</a:t>
            </a:r>
            <a:r>
              <a:rPr lang="en-US" altLang="id-ID" sz="2000" dirty="0"/>
              <a:t> </a:t>
            </a:r>
            <a:r>
              <a:rPr lang="en-US" altLang="id-ID" sz="2000" dirty="0" err="1"/>
              <a:t>dan</a:t>
            </a:r>
            <a:r>
              <a:rPr lang="en-US" altLang="id-ID" sz="2000" dirty="0"/>
              <a:t> </a:t>
            </a:r>
            <a:r>
              <a:rPr lang="en-US" altLang="id-ID" sz="2000" dirty="0" err="1"/>
              <a:t>layanan</a:t>
            </a:r>
            <a:r>
              <a:rPr lang="en-US" altLang="id-ID" sz="2000" dirty="0"/>
              <a:t> (</a:t>
            </a:r>
            <a:r>
              <a:rPr lang="en-US" altLang="id-ID" sz="2000" i="1" dirty="0"/>
              <a:t>service</a:t>
            </a:r>
            <a:r>
              <a:rPr lang="en-US" altLang="id-ID" sz="2000" dirty="0"/>
              <a:t>) </a:t>
            </a:r>
            <a:r>
              <a:rPr lang="en-US" altLang="id-ID" sz="2000" dirty="0" err="1"/>
              <a:t>tertentu</a:t>
            </a:r>
            <a:endParaRPr lang="en-US" altLang="id-ID" sz="2000" u="sng" dirty="0"/>
          </a:p>
          <a:p>
            <a:pPr eaLnBrk="1" hangingPunct="1">
              <a:lnSpc>
                <a:spcPct val="80000"/>
              </a:lnSpc>
            </a:pPr>
            <a:r>
              <a:rPr lang="en-US" altLang="id-ID" sz="2000" u="sng" dirty="0"/>
              <a:t>Lt </a:t>
            </a:r>
            <a:r>
              <a:rPr lang="en-US" altLang="id-ID" sz="2000" u="sng" dirty="0" err="1"/>
              <a:t>belakang</a:t>
            </a:r>
            <a:r>
              <a:rPr lang="en-US" altLang="id-ID" sz="2000" dirty="0"/>
              <a:t> :  </a:t>
            </a:r>
            <a:r>
              <a:rPr lang="en-US" altLang="id-ID" sz="2000" dirty="0" err="1"/>
              <a:t>penomoran</a:t>
            </a:r>
            <a:r>
              <a:rPr lang="en-US" altLang="id-ID" sz="2000" dirty="0"/>
              <a:t> </a:t>
            </a:r>
            <a:r>
              <a:rPr lang="en-US" altLang="id-ID" sz="2000" dirty="0" err="1"/>
              <a:t>mrpk</a:t>
            </a:r>
            <a:r>
              <a:rPr lang="en-US" altLang="id-ID" sz="2000" dirty="0"/>
              <a:t> </a:t>
            </a:r>
            <a:r>
              <a:rPr lang="en-US" altLang="id-ID" sz="2000" dirty="0" err="1"/>
              <a:t>sbr</a:t>
            </a:r>
            <a:r>
              <a:rPr lang="en-US" altLang="id-ID" sz="2000" dirty="0"/>
              <a:t> </a:t>
            </a:r>
            <a:r>
              <a:rPr lang="en-US" altLang="id-ID" sz="2000" dirty="0" err="1"/>
              <a:t>daya</a:t>
            </a:r>
            <a:r>
              <a:rPr lang="en-US" altLang="id-ID" sz="2000" dirty="0"/>
              <a:t> </a:t>
            </a:r>
            <a:r>
              <a:rPr lang="en-US" altLang="id-ID" sz="2000" dirty="0" err="1"/>
              <a:t>terbatas</a:t>
            </a:r>
            <a:r>
              <a:rPr lang="en-US" altLang="id-ID" sz="2000" dirty="0"/>
              <a:t> </a:t>
            </a:r>
            <a:r>
              <a:rPr lang="en-US" altLang="id-ID" sz="2000" dirty="0">
                <a:sym typeface="Wingdings" panose="05000000000000000000" pitchFamily="2" charset="2"/>
              </a:rPr>
              <a:t></a:t>
            </a:r>
            <a:r>
              <a:rPr lang="en-US" altLang="id-ID" sz="2000" dirty="0"/>
              <a:t> </a:t>
            </a:r>
            <a:r>
              <a:rPr lang="en-US" altLang="id-ID" sz="2000" dirty="0" err="1"/>
              <a:t>perlu</a:t>
            </a:r>
            <a:r>
              <a:rPr lang="en-US" altLang="id-ID" sz="2000" dirty="0"/>
              <a:t> </a:t>
            </a:r>
            <a:r>
              <a:rPr lang="en-US" altLang="id-ID" sz="2000" dirty="0" err="1"/>
              <a:t>pengaturan</a:t>
            </a:r>
            <a:endParaRPr lang="en-US" altLang="id-ID" sz="2000" u="sng" dirty="0"/>
          </a:p>
          <a:p>
            <a:pPr eaLnBrk="1" hangingPunct="1">
              <a:lnSpc>
                <a:spcPct val="80000"/>
              </a:lnSpc>
            </a:pPr>
            <a:r>
              <a:rPr lang="en-US" altLang="id-ID" sz="2000" u="sng" dirty="0" err="1"/>
              <a:t>Tujuan</a:t>
            </a:r>
            <a:r>
              <a:rPr lang="en-US" altLang="id-ID" sz="2000" dirty="0"/>
              <a:t> : </a:t>
            </a:r>
            <a:r>
              <a:rPr lang="en-US" altLang="id-ID" sz="2000" dirty="0" err="1"/>
              <a:t>memberi</a:t>
            </a:r>
            <a:r>
              <a:rPr lang="en-US" altLang="id-ID" sz="2000" dirty="0"/>
              <a:t> </a:t>
            </a:r>
            <a:r>
              <a:rPr lang="en-US" altLang="id-ID" sz="2000" dirty="0" err="1"/>
              <a:t>alamat</a:t>
            </a:r>
            <a:r>
              <a:rPr lang="en-US" altLang="id-ID" sz="2000" dirty="0"/>
              <a:t> (</a:t>
            </a:r>
            <a:r>
              <a:rPr lang="en-US" altLang="id-ID" sz="2000" dirty="0" err="1"/>
              <a:t>nomor</a:t>
            </a:r>
            <a:r>
              <a:rPr lang="en-US" altLang="id-ID" sz="2000" dirty="0"/>
              <a:t>) yang </a:t>
            </a:r>
            <a:r>
              <a:rPr lang="en-US" altLang="id-ID" sz="2000" dirty="0" err="1"/>
              <a:t>unik</a:t>
            </a:r>
            <a:r>
              <a:rPr lang="en-US" altLang="id-ID" sz="2000" dirty="0"/>
              <a:t> (</a:t>
            </a:r>
            <a:r>
              <a:rPr lang="en-US" altLang="id-ID" sz="2000" i="1" dirty="0"/>
              <a:t>unique</a:t>
            </a:r>
            <a:r>
              <a:rPr lang="en-US" altLang="id-ID" sz="2000" dirty="0"/>
              <a:t>) di </a:t>
            </a:r>
            <a:r>
              <a:rPr lang="en-US" altLang="id-ID" sz="2000" dirty="0" err="1"/>
              <a:t>tingkat</a:t>
            </a:r>
            <a:r>
              <a:rPr lang="en-US" altLang="id-ID" sz="2000" dirty="0"/>
              <a:t> : </a:t>
            </a:r>
            <a:r>
              <a:rPr lang="en-US" altLang="id-ID" sz="2000" dirty="0" err="1"/>
              <a:t>lokal</a:t>
            </a:r>
            <a:r>
              <a:rPr lang="en-US" altLang="id-ID" sz="2000" dirty="0"/>
              <a:t>, </a:t>
            </a:r>
            <a:r>
              <a:rPr lang="en-US" altLang="id-ID" sz="2000" dirty="0" err="1"/>
              <a:t>nasional</a:t>
            </a:r>
            <a:r>
              <a:rPr lang="en-US" altLang="id-ID" sz="2000" dirty="0"/>
              <a:t> </a:t>
            </a:r>
            <a:r>
              <a:rPr lang="en-US" altLang="id-ID" sz="2000" dirty="0" err="1"/>
              <a:t>maupun</a:t>
            </a:r>
            <a:r>
              <a:rPr lang="en-US" altLang="id-ID" sz="2000" dirty="0"/>
              <a:t> </a:t>
            </a:r>
            <a:r>
              <a:rPr lang="en-US" altLang="id-ID" sz="2000" dirty="0" err="1"/>
              <a:t>internasional</a:t>
            </a:r>
            <a:endParaRPr lang="en-US" altLang="id-ID" sz="2000" u="sng" dirty="0"/>
          </a:p>
          <a:p>
            <a:pPr eaLnBrk="1" hangingPunct="1">
              <a:lnSpc>
                <a:spcPct val="80000"/>
              </a:lnSpc>
            </a:pPr>
            <a:r>
              <a:rPr lang="en-US" altLang="id-ID" sz="2000" u="sng" dirty="0" err="1"/>
              <a:t>Cakupan</a:t>
            </a:r>
            <a:r>
              <a:rPr lang="en-US" altLang="id-ID" sz="2000" dirty="0"/>
              <a:t> :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id-ID" sz="2000" dirty="0" err="1"/>
              <a:t>Pelanggan</a:t>
            </a:r>
            <a:r>
              <a:rPr lang="en-US" altLang="id-ID" sz="2000" dirty="0"/>
              <a:t> </a:t>
            </a:r>
            <a:r>
              <a:rPr lang="en-US" altLang="id-ID" sz="2000" dirty="0" err="1"/>
              <a:t>tetap</a:t>
            </a:r>
            <a:r>
              <a:rPr lang="en-US" altLang="id-ID" sz="2000" dirty="0"/>
              <a:t> (</a:t>
            </a:r>
            <a:r>
              <a:rPr lang="en-US" altLang="id-ID" sz="2000" i="1" dirty="0"/>
              <a:t>fixed</a:t>
            </a:r>
            <a:r>
              <a:rPr lang="en-US" altLang="id-ID" sz="2000" dirty="0"/>
              <a:t>) : </a:t>
            </a:r>
            <a:r>
              <a:rPr lang="en-US" altLang="id-ID" sz="2000" dirty="0" err="1"/>
              <a:t>pelangg</a:t>
            </a:r>
            <a:r>
              <a:rPr lang="en-US" altLang="id-ID" sz="2000" dirty="0"/>
              <a:t> </a:t>
            </a:r>
            <a:r>
              <a:rPr lang="en-US" altLang="id-ID" sz="2000" dirty="0" err="1"/>
              <a:t>biasa</a:t>
            </a:r>
            <a:r>
              <a:rPr lang="en-US" altLang="id-ID" sz="2000" dirty="0"/>
              <a:t>, PABX (DDI </a:t>
            </a:r>
            <a:r>
              <a:rPr lang="en-US" altLang="id-ID" sz="2000" dirty="0">
                <a:sym typeface="Wingdings" panose="05000000000000000000" pitchFamily="2" charset="2"/>
              </a:rPr>
              <a:t>(Direct Dial In)</a:t>
            </a:r>
            <a:r>
              <a:rPr lang="en-US" altLang="id-ID" sz="2000" dirty="0" err="1">
                <a:sym typeface="Wingdings" panose="05000000000000000000" pitchFamily="2" charset="2"/>
              </a:rPr>
              <a:t>memungkinkan</a:t>
            </a:r>
            <a:r>
              <a:rPr lang="en-US" altLang="id-ID" sz="2000" dirty="0">
                <a:sym typeface="Wingdings" panose="05000000000000000000" pitchFamily="2" charset="2"/>
              </a:rPr>
              <a:t> </a:t>
            </a:r>
            <a:r>
              <a:rPr lang="en-US" altLang="id-ID" sz="2000" dirty="0" err="1">
                <a:sym typeface="Wingdings" panose="05000000000000000000" pitchFamily="2" charset="2"/>
              </a:rPr>
              <a:t>pelanggan</a:t>
            </a:r>
            <a:r>
              <a:rPr lang="en-US" altLang="id-ID" sz="2000" dirty="0">
                <a:sym typeface="Wingdings" panose="05000000000000000000" pitchFamily="2" charset="2"/>
              </a:rPr>
              <a:t> </a:t>
            </a:r>
            <a:r>
              <a:rPr lang="en-US" altLang="id-ID" sz="2000" dirty="0" err="1">
                <a:sym typeface="Wingdings" panose="05000000000000000000" pitchFamily="2" charset="2"/>
              </a:rPr>
              <a:t>langsung</a:t>
            </a:r>
            <a:r>
              <a:rPr lang="en-US" altLang="id-ID" sz="2000" dirty="0">
                <a:sym typeface="Wingdings" panose="05000000000000000000" pitchFamily="2" charset="2"/>
              </a:rPr>
              <a:t> </a:t>
            </a:r>
            <a:r>
              <a:rPr lang="en-US" altLang="id-ID" sz="2000" dirty="0" err="1">
                <a:sym typeface="Wingdings" panose="05000000000000000000" pitchFamily="2" charset="2"/>
              </a:rPr>
              <a:t>mendial</a:t>
            </a:r>
            <a:r>
              <a:rPr lang="en-US" altLang="id-ID" sz="2000" dirty="0">
                <a:sym typeface="Wingdings" panose="05000000000000000000" pitchFamily="2" charset="2"/>
              </a:rPr>
              <a:t> </a:t>
            </a:r>
            <a:r>
              <a:rPr lang="en-US" altLang="id-ID" sz="2000" dirty="0" err="1">
                <a:sym typeface="Wingdings" panose="05000000000000000000" pitchFamily="2" charset="2"/>
              </a:rPr>
              <a:t>dari</a:t>
            </a:r>
            <a:r>
              <a:rPr lang="en-US" altLang="id-ID" sz="2000" dirty="0">
                <a:sym typeface="Wingdings" panose="05000000000000000000" pitchFamily="2" charset="2"/>
              </a:rPr>
              <a:t> </a:t>
            </a:r>
            <a:r>
              <a:rPr lang="en-US" altLang="id-ID" sz="2000" dirty="0" err="1">
                <a:sym typeface="Wingdings" panose="05000000000000000000" pitchFamily="2" charset="2"/>
              </a:rPr>
              <a:t>luar</a:t>
            </a:r>
            <a:r>
              <a:rPr lang="en-US" altLang="id-ID" sz="2000" dirty="0">
                <a:sym typeface="Wingdings" panose="05000000000000000000" pitchFamily="2" charset="2"/>
              </a:rPr>
              <a:t> </a:t>
            </a:r>
            <a:r>
              <a:rPr lang="en-US" altLang="id-ID" sz="2000" dirty="0" err="1">
                <a:sym typeface="Wingdings" panose="05000000000000000000" pitchFamily="2" charset="2"/>
              </a:rPr>
              <a:t>ke</a:t>
            </a:r>
            <a:r>
              <a:rPr lang="en-US" altLang="id-ID" sz="2000" dirty="0">
                <a:sym typeface="Wingdings" panose="05000000000000000000" pitchFamily="2" charset="2"/>
              </a:rPr>
              <a:t> </a:t>
            </a:r>
            <a:r>
              <a:rPr lang="en-US" altLang="id-ID" sz="2000" dirty="0" err="1">
                <a:sym typeface="Wingdings" panose="05000000000000000000" pitchFamily="2" charset="2"/>
              </a:rPr>
              <a:t>dalam</a:t>
            </a:r>
            <a:r>
              <a:rPr lang="en-US" altLang="id-ID" sz="2000" dirty="0">
                <a:sym typeface="Wingdings" panose="05000000000000000000" pitchFamily="2" charset="2"/>
              </a:rPr>
              <a:t> area PBX </a:t>
            </a:r>
            <a:r>
              <a:rPr lang="en-US" altLang="id-ID" sz="2000" dirty="0" err="1">
                <a:sym typeface="Wingdings" panose="05000000000000000000" pitchFamily="2" charset="2"/>
              </a:rPr>
              <a:t>tanpa</a:t>
            </a:r>
            <a:r>
              <a:rPr lang="en-US" altLang="id-ID" sz="2000" dirty="0">
                <a:sym typeface="Wingdings" panose="05000000000000000000" pitchFamily="2" charset="2"/>
              </a:rPr>
              <a:t> </a:t>
            </a:r>
            <a:r>
              <a:rPr lang="en-US" altLang="id-ID" sz="2000" dirty="0" err="1">
                <a:sym typeface="Wingdings" panose="05000000000000000000" pitchFamily="2" charset="2"/>
              </a:rPr>
              <a:t>melalui</a:t>
            </a:r>
            <a:r>
              <a:rPr lang="en-US" altLang="id-ID" sz="2000" dirty="0">
                <a:sym typeface="Wingdings" panose="05000000000000000000" pitchFamily="2" charset="2"/>
              </a:rPr>
              <a:t> operator</a:t>
            </a:r>
            <a:r>
              <a:rPr lang="en-US" altLang="id-ID" sz="2000" dirty="0"/>
              <a:t>), </a:t>
            </a:r>
            <a:r>
              <a:rPr lang="en-US" altLang="id-ID" sz="2000" dirty="0" err="1"/>
              <a:t>pelayanan</a:t>
            </a:r>
            <a:r>
              <a:rPr lang="en-US" altLang="id-ID" sz="2000" dirty="0"/>
              <a:t> </a:t>
            </a:r>
            <a:r>
              <a:rPr lang="en-US" altLang="id-ID" sz="2000" dirty="0" err="1"/>
              <a:t>khusus</a:t>
            </a:r>
            <a:r>
              <a:rPr lang="en-US" altLang="id-ID" sz="2000" dirty="0"/>
              <a:t>/</a:t>
            </a:r>
            <a:r>
              <a:rPr lang="en-US" altLang="id-ID" sz="2000" dirty="0" err="1"/>
              <a:t>darurat</a:t>
            </a:r>
            <a:endParaRPr lang="en-US" altLang="id-ID" sz="2000" dirty="0"/>
          </a:p>
          <a:p>
            <a:pPr lvl="1" eaLnBrk="1" hangingPunct="1">
              <a:lnSpc>
                <a:spcPct val="80000"/>
              </a:lnSpc>
            </a:pPr>
            <a:r>
              <a:rPr lang="en-US" altLang="id-ID" sz="2000" dirty="0" err="1"/>
              <a:t>Pelanggan</a:t>
            </a:r>
            <a:r>
              <a:rPr lang="en-US" altLang="id-ID" sz="2000" dirty="0"/>
              <a:t> </a:t>
            </a:r>
            <a:r>
              <a:rPr lang="en-US" altLang="id-ID" sz="2000" dirty="0" err="1"/>
              <a:t>bergerak</a:t>
            </a:r>
            <a:r>
              <a:rPr lang="en-US" altLang="id-ID" sz="2000" dirty="0"/>
              <a:t> (</a:t>
            </a:r>
            <a:r>
              <a:rPr lang="en-US" altLang="id-ID" sz="2000" i="1" dirty="0"/>
              <a:t>mobile</a:t>
            </a:r>
            <a:r>
              <a:rPr lang="en-US" altLang="id-ID" sz="2000" dirty="0"/>
              <a:t>)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id-ID" sz="2000" dirty="0" err="1"/>
              <a:t>Nomor</a:t>
            </a:r>
            <a:r>
              <a:rPr lang="en-US" altLang="id-ID" sz="2000" dirty="0"/>
              <a:t> </a:t>
            </a:r>
            <a:r>
              <a:rPr lang="en-US" altLang="id-ID" sz="2000" dirty="0" err="1"/>
              <a:t>pribadi</a:t>
            </a:r>
            <a:r>
              <a:rPr lang="en-US" altLang="id-ID" sz="2000" dirty="0"/>
              <a:t> (</a:t>
            </a:r>
            <a:r>
              <a:rPr lang="en-US" altLang="id-ID" sz="2000" i="1" dirty="0"/>
              <a:t>personal numbering</a:t>
            </a:r>
            <a:r>
              <a:rPr lang="en-US" altLang="id-ID" sz="2000" dirty="0"/>
              <a:t>) </a:t>
            </a:r>
            <a:r>
              <a:rPr lang="en-US" altLang="id-ID" sz="2000" dirty="0" err="1"/>
              <a:t>spt</a:t>
            </a:r>
            <a:r>
              <a:rPr lang="en-US" altLang="id-ID" sz="2000" dirty="0"/>
              <a:t> UPT (</a:t>
            </a:r>
            <a:r>
              <a:rPr lang="en-US" altLang="id-ID" sz="2000" i="1" dirty="0"/>
              <a:t>Universal Personal Telecommunication</a:t>
            </a:r>
            <a:r>
              <a:rPr lang="en-US" altLang="id-ID" sz="2000" dirty="0"/>
              <a:t>)</a:t>
            </a:r>
          </a:p>
          <a:p>
            <a:pPr eaLnBrk="1" hangingPunct="1">
              <a:lnSpc>
                <a:spcPct val="80000"/>
              </a:lnSpc>
            </a:pPr>
            <a:r>
              <a:rPr lang="en-US" altLang="id-ID" sz="2000" dirty="0" err="1"/>
              <a:t>Nomor</a:t>
            </a:r>
            <a:r>
              <a:rPr lang="en-US" altLang="id-ID" sz="2000" dirty="0"/>
              <a:t> </a:t>
            </a:r>
            <a:r>
              <a:rPr lang="en-US" altLang="id-ID" sz="2000" dirty="0" err="1"/>
              <a:t>pelayanan</a:t>
            </a:r>
            <a:r>
              <a:rPr lang="en-US" altLang="id-ID" sz="2000" dirty="0"/>
              <a:t> IN (</a:t>
            </a:r>
            <a:r>
              <a:rPr lang="en-US" altLang="id-ID" sz="2000" dirty="0" err="1"/>
              <a:t>spt</a:t>
            </a:r>
            <a:r>
              <a:rPr lang="en-US" altLang="id-ID" sz="2000" dirty="0"/>
              <a:t> </a:t>
            </a:r>
            <a:r>
              <a:rPr lang="en-US" altLang="id-ID" sz="2000" i="1" dirty="0"/>
              <a:t>free phone,  credit card calling, premium call </a:t>
            </a:r>
            <a:r>
              <a:rPr lang="en-US" altLang="id-ID" sz="2000" dirty="0" err="1"/>
              <a:t>dll</a:t>
            </a:r>
            <a:r>
              <a:rPr lang="en-US" altLang="id-ID" sz="2000" dirty="0"/>
              <a:t>)</a:t>
            </a:r>
            <a:r>
              <a:rPr lang="en-GB" altLang="id-ID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3066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Slide Number Placeholder 7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FAFC6D9-B385-4E45-9965-2152579DB720}" type="slidenum">
              <a:rPr lang="en-GB" altLang="id-ID">
                <a:latin typeface="Arial Black" panose="020B0A04020102020204" pitchFamily="34" charset="0"/>
              </a:rPr>
              <a:pPr eaLnBrk="1" hangingPunct="1"/>
              <a:t>29</a:t>
            </a:fld>
            <a:endParaRPr lang="en-GB" altLang="id-ID">
              <a:latin typeface="Arial Black" panose="020B0A04020102020204" pitchFamily="34" charset="0"/>
            </a:endParaRPr>
          </a:p>
        </p:txBody>
      </p:sp>
      <p:graphicFrame>
        <p:nvGraphicFramePr>
          <p:cNvPr id="13314" name="Object 6"/>
          <p:cNvGraphicFramePr>
            <a:graphicFrameLocks noChangeAspect="1"/>
          </p:cNvGraphicFramePr>
          <p:nvPr>
            <p:ph sz="half" idx="1"/>
          </p:nvPr>
        </p:nvGraphicFramePr>
        <p:xfrm>
          <a:off x="3387725" y="2032001"/>
          <a:ext cx="6376988" cy="1579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7" name="Visio" r:id="rId3" imgW="5040782" imgH="1313078" progId="Visio.Drawing.11">
                  <p:embed/>
                </p:oleObj>
              </mc:Choice>
              <mc:Fallback>
                <p:oleObj name="Visio" r:id="rId3" imgW="5040782" imgH="1313078" progId="Visio.Drawing.11">
                  <p:embed/>
                  <p:pic>
                    <p:nvPicPr>
                      <p:cNvPr id="13314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87725" y="2032001"/>
                        <a:ext cx="6376988" cy="1579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 cap="flat" cmpd="sng" algn="ctr">
                            <a:solidFill>
                              <a:srgbClr val="000000"/>
                            </a:solidFill>
                            <a:prstDash val="solid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5" name="Object 7"/>
          <p:cNvGraphicFramePr>
            <a:graphicFrameLocks noChangeAspect="1"/>
          </p:cNvGraphicFramePr>
          <p:nvPr>
            <p:ph sz="quarter" idx="2"/>
          </p:nvPr>
        </p:nvGraphicFramePr>
        <p:xfrm>
          <a:off x="3619501" y="3932238"/>
          <a:ext cx="5980113" cy="703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8" name="Visio" r:id="rId5" imgW="4846050" imgH="569609" progId="Visio.Drawing.11">
                  <p:embed/>
                </p:oleObj>
              </mc:Choice>
              <mc:Fallback>
                <p:oleObj name="Visio" r:id="rId5" imgW="4846050" imgH="569609" progId="Visio.Drawing.11">
                  <p:embed/>
                  <p:pic>
                    <p:nvPicPr>
                      <p:cNvPr id="13315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19501" y="3932238"/>
                        <a:ext cx="5980113" cy="7032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 cap="flat" cmpd="sng" algn="ctr">
                            <a:solidFill>
                              <a:srgbClr val="000000"/>
                            </a:solidFill>
                            <a:prstDash val="solid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6" name="Object 8"/>
          <p:cNvGraphicFramePr>
            <a:graphicFrameLocks noChangeAspect="1"/>
          </p:cNvGraphicFramePr>
          <p:nvPr>
            <p:ph sz="quarter" idx="3"/>
          </p:nvPr>
        </p:nvGraphicFramePr>
        <p:xfrm>
          <a:off x="3108325" y="4767263"/>
          <a:ext cx="6408738" cy="173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9" name="Visio" r:id="rId7" imgW="5259324" imgH="1427074" progId="Visio.Drawing.11">
                  <p:embed/>
                </p:oleObj>
              </mc:Choice>
              <mc:Fallback>
                <p:oleObj name="Visio" r:id="rId7" imgW="5259324" imgH="1427074" progId="Visio.Drawing.11">
                  <p:embed/>
                  <p:pic>
                    <p:nvPicPr>
                      <p:cNvPr id="13316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08325" y="4767263"/>
                        <a:ext cx="6408738" cy="1738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 cap="flat" cmpd="sng" algn="ctr">
                            <a:solidFill>
                              <a:srgbClr val="000000"/>
                            </a:solidFill>
                            <a:prstDash val="solid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561" name="Rectangle 9"/>
          <p:cNvSpPr>
            <a:spLocks noChangeArrowheads="1"/>
          </p:cNvSpPr>
          <p:nvPr/>
        </p:nvSpPr>
        <p:spPr bwMode="auto">
          <a:xfrm>
            <a:off x="2100263" y="296863"/>
            <a:ext cx="7561262" cy="86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marL="685800" indent="-685800">
              <a:defRPr/>
            </a:pPr>
            <a:r>
              <a:rPr lang="en-US" sz="4600" b="1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ITC Avant Garde Gothic" pitchFamily="34" charset="0"/>
              </a:rPr>
              <a:t>Struktur</a:t>
            </a:r>
            <a:r>
              <a:rPr lang="en-US" sz="4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ITC Avant Garde Gothic" pitchFamily="34" charset="0"/>
              </a:rPr>
              <a:t>/</a:t>
            </a:r>
            <a:r>
              <a:rPr lang="en-US" sz="4600" b="1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ITC Avant Garde Gothic" pitchFamily="34" charset="0"/>
              </a:rPr>
              <a:t>pola</a:t>
            </a:r>
            <a:r>
              <a:rPr lang="en-US" sz="4600" b="1" dirty="0">
                <a:effectLst>
                  <a:outerShdw blurRad="38100" dist="38100" dir="2700000" algn="tl">
                    <a:srgbClr val="000000"/>
                  </a:outerShdw>
                </a:effectLst>
                <a:latin typeface="ITC Avant Garde Gothic" pitchFamily="34" charset="0"/>
              </a:rPr>
              <a:t> </a:t>
            </a:r>
            <a:r>
              <a:rPr lang="en-US" sz="4600" b="1" dirty="0" err="1">
                <a:effectLst>
                  <a:outerShdw blurRad="38100" dist="38100" dir="2700000" algn="tl">
                    <a:srgbClr val="000000"/>
                  </a:outerShdw>
                </a:effectLst>
                <a:latin typeface="ITC Avant Garde Gothic" pitchFamily="34" charset="0"/>
              </a:rPr>
              <a:t>penomoran</a:t>
            </a:r>
            <a:endParaRPr lang="en-US" sz="4600" b="1" dirty="0">
              <a:effectLst>
                <a:outerShdw blurRad="38100" dist="38100" dir="2700000" algn="tl">
                  <a:srgbClr val="000000"/>
                </a:outerShdw>
              </a:effectLst>
              <a:latin typeface="ITC Avant Garde Gothic" pitchFamily="34" charset="0"/>
            </a:endParaRPr>
          </a:p>
        </p:txBody>
      </p:sp>
      <p:sp>
        <p:nvSpPr>
          <p:cNvPr id="23562" name="Rectangle 10"/>
          <p:cNvSpPr>
            <a:spLocks noChangeArrowheads="1"/>
          </p:cNvSpPr>
          <p:nvPr/>
        </p:nvSpPr>
        <p:spPr bwMode="auto">
          <a:xfrm>
            <a:off x="2854326" y="1017589"/>
            <a:ext cx="3025775" cy="611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marL="685800" indent="-685800">
              <a:defRPr/>
            </a:pPr>
            <a:r>
              <a:rPr lang="en-US" sz="32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ITC Avant Garde Gothic" pitchFamily="34" charset="0"/>
              </a:rPr>
              <a:t>(ITU-T : E.164)</a:t>
            </a:r>
            <a:r>
              <a:rPr lang="en-US" sz="36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ITC Avant Garde Gothic" pitchFamily="34" charset="0"/>
              </a:rPr>
              <a:t> </a:t>
            </a:r>
            <a:endParaRPr lang="en-US" sz="3600" dirty="0">
              <a:solidFill>
                <a:srgbClr val="FF00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ITC Avant Garde Gothic" pitchFamily="34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57251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Slide Number Placeholder 4"/>
          <p:cNvSpPr txBox="1">
            <a:spLocks noGrp="1"/>
          </p:cNvSpPr>
          <p:nvPr/>
        </p:nvSpPr>
        <p:spPr bwMode="auto">
          <a:xfrm>
            <a:off x="8077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B46F15EE-7222-4358-BFDF-E5F81F19C86F}" type="slidenum">
              <a:rPr lang="en-US" altLang="id-ID" sz="1200">
                <a:latin typeface="Arial Black" panose="020B0A04020102020204" pitchFamily="34" charset="0"/>
              </a:rPr>
              <a:pPr algn="r" eaLnBrk="1" hangingPunct="1"/>
              <a:t>3</a:t>
            </a:fld>
            <a:endParaRPr lang="en-US" altLang="id-ID" sz="1200">
              <a:latin typeface="Arial Black" panose="020B0A04020102020204" pitchFamily="34" charset="0"/>
            </a:endParaRPr>
          </a:p>
        </p:txBody>
      </p:sp>
      <p:sp>
        <p:nvSpPr>
          <p:cNvPr id="751618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Struktur Jaringan</a:t>
            </a: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964" y="1487488"/>
            <a:ext cx="3887787" cy="2303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526" y="942975"/>
            <a:ext cx="4308475" cy="224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31" name="Group 10"/>
          <p:cNvGrpSpPr>
            <a:grpSpLocks/>
          </p:cNvGrpSpPr>
          <p:nvPr/>
        </p:nvGrpSpPr>
        <p:grpSpPr bwMode="auto">
          <a:xfrm>
            <a:off x="6784976" y="3787777"/>
            <a:ext cx="3533775" cy="2460624"/>
            <a:chOff x="3314" y="2386"/>
            <a:chExt cx="2226" cy="1819"/>
          </a:xfrm>
        </p:grpSpPr>
        <p:pic>
          <p:nvPicPr>
            <p:cNvPr id="1035" name="Picture 8" descr="PSTN with a flatter exchange hierarchy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50" y="2386"/>
              <a:ext cx="2190" cy="16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36" name="Rectangle 9"/>
            <p:cNvSpPr>
              <a:spLocks noChangeArrowheads="1"/>
            </p:cNvSpPr>
            <p:nvPr/>
          </p:nvSpPr>
          <p:spPr bwMode="auto">
            <a:xfrm>
              <a:off x="3314" y="4051"/>
              <a:ext cx="1995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id-ID" sz="1000" i="1"/>
                <a:t>Figure B.10.1 PSTN with a flatter exchange hierarchy</a:t>
              </a:r>
            </a:p>
          </p:txBody>
        </p:sp>
      </p:grpSp>
      <p:graphicFrame>
        <p:nvGraphicFramePr>
          <p:cNvPr id="1026" name="Object 17"/>
          <p:cNvGraphicFramePr>
            <a:graphicFrameLocks noChangeAspect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29551289"/>
              </p:ext>
            </p:extLst>
          </p:nvPr>
        </p:nvGraphicFramePr>
        <p:xfrm>
          <a:off x="2751139" y="4130675"/>
          <a:ext cx="1908175" cy="2117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Visio" r:id="rId7" imgW="3423514" imgH="4531100" progId="">
                  <p:embed/>
                </p:oleObj>
              </mc:Choice>
              <mc:Fallback>
                <p:oleObj name="Visio" r:id="rId7" imgW="3423514" imgH="4531100" progId="">
                  <p:embed/>
                  <p:pic>
                    <p:nvPicPr>
                      <p:cNvPr id="1026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51139" y="4130675"/>
                        <a:ext cx="1908175" cy="2117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2" name="AutoShape 19"/>
          <p:cNvSpPr>
            <a:spLocks noChangeArrowheads="1"/>
          </p:cNvSpPr>
          <p:nvPr/>
        </p:nvSpPr>
        <p:spPr bwMode="auto">
          <a:xfrm>
            <a:off x="5257801" y="2038351"/>
            <a:ext cx="847725" cy="485775"/>
          </a:xfrm>
          <a:prstGeom prst="rightArrow">
            <a:avLst>
              <a:gd name="adj1" fmla="val 50000"/>
              <a:gd name="adj2" fmla="val 4362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 sz="2400"/>
          </a:p>
        </p:txBody>
      </p:sp>
      <p:sp>
        <p:nvSpPr>
          <p:cNvPr id="1033" name="AutoShape 20"/>
          <p:cNvSpPr>
            <a:spLocks noChangeArrowheads="1"/>
          </p:cNvSpPr>
          <p:nvPr/>
        </p:nvSpPr>
        <p:spPr bwMode="auto">
          <a:xfrm>
            <a:off x="5180014" y="4970464"/>
            <a:ext cx="847725" cy="485775"/>
          </a:xfrm>
          <a:prstGeom prst="rightArrow">
            <a:avLst>
              <a:gd name="adj1" fmla="val 50000"/>
              <a:gd name="adj2" fmla="val 4362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 sz="2400"/>
          </a:p>
        </p:txBody>
      </p:sp>
      <p:sp>
        <p:nvSpPr>
          <p:cNvPr id="1034" name="Slide Number Placeholder 11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d-ID" altLang="id-ID" dirty="0" smtClean="0">
                <a:latin typeface="Arial Black" panose="020B0A04020102020204" pitchFamily="34" charset="0"/>
              </a:rPr>
              <a:t>JTPT</a:t>
            </a:r>
            <a:endParaRPr lang="en-US" altLang="id-ID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10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ADB731A-EEFD-4B11-8A60-94A4AEC86FB0}" type="slidenum">
              <a:rPr lang="en-GB" altLang="id-ID">
                <a:latin typeface="Arial Black" panose="020B0A04020102020204" pitchFamily="34" charset="0"/>
              </a:rPr>
              <a:pPr eaLnBrk="1" hangingPunct="1"/>
              <a:t>30</a:t>
            </a:fld>
            <a:endParaRPr lang="en-GB" altLang="id-ID">
              <a:latin typeface="Arial Black" panose="020B0A04020102020204" pitchFamily="34" charset="0"/>
            </a:endParaRPr>
          </a:p>
        </p:txBody>
      </p:sp>
      <p:graphicFrame>
        <p:nvGraphicFramePr>
          <p:cNvPr id="14338" name="Object 6"/>
          <p:cNvGraphicFramePr>
            <a:graphicFrameLocks noChangeAspect="1"/>
          </p:cNvGraphicFramePr>
          <p:nvPr>
            <p:ph/>
            <p:extLst>
              <p:ext uri="{D42A27DB-BD31-4B8C-83A1-F6EECF244321}">
                <p14:modId xmlns:p14="http://schemas.microsoft.com/office/powerpoint/2010/main" val="3322227106"/>
              </p:ext>
            </p:extLst>
          </p:nvPr>
        </p:nvGraphicFramePr>
        <p:xfrm>
          <a:off x="3000376" y="890589"/>
          <a:ext cx="5870575" cy="5079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1" name="Visio" r:id="rId3" imgW="5878982" imgH="6364834" progId="Visio.Drawing.11">
                  <p:embed/>
                </p:oleObj>
              </mc:Choice>
              <mc:Fallback>
                <p:oleObj name="Visio" r:id="rId3" imgW="5878982" imgH="6364834" progId="Visio.Drawing.11">
                  <p:embed/>
                  <p:pic>
                    <p:nvPicPr>
                      <p:cNvPr id="14338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00376" y="890589"/>
                        <a:ext cx="5870575" cy="5079137"/>
                      </a:xfrm>
                      <a:prstGeom prst="rect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83" name="Rectangle 7"/>
          <p:cNvSpPr>
            <a:spLocks noChangeArrowheads="1"/>
          </p:cNvSpPr>
          <p:nvPr/>
        </p:nvSpPr>
        <p:spPr bwMode="auto">
          <a:xfrm>
            <a:off x="2027239" y="296863"/>
            <a:ext cx="8461375" cy="576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marL="685800" indent="-685800">
              <a:defRPr/>
            </a:pPr>
            <a:r>
              <a:rPr lang="en-US" sz="3600" b="1">
                <a:effectLst>
                  <a:outerShdw blurRad="38100" dist="38100" dir="2700000" algn="tl">
                    <a:srgbClr val="000000"/>
                  </a:outerShdw>
                </a:effectLst>
                <a:latin typeface="ITC Avant Garde Gothic" pitchFamily="34" charset="0"/>
              </a:rPr>
              <a:t>Implementasi Rek. E.164 di Indonesia</a:t>
            </a:r>
            <a:endParaRPr lang="en-US" sz="3600" b="1">
              <a:effectLst>
                <a:outerShdw blurRad="38100" dist="38100" dir="2700000" algn="tl">
                  <a:srgbClr val="000000"/>
                </a:outerShdw>
              </a:effectLst>
              <a:latin typeface="ITC Avant Garde Gothic" pitchFamily="34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259692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9650676-31BB-4857-9062-E777410CB3AE}" type="slidenum">
              <a:rPr lang="en-GB" altLang="id-ID">
                <a:latin typeface="Arial Black" panose="020B0A04020102020204" pitchFamily="34" charset="0"/>
              </a:rPr>
              <a:pPr eaLnBrk="1" hangingPunct="1"/>
              <a:t>31</a:t>
            </a:fld>
            <a:endParaRPr lang="en-GB" altLang="id-ID">
              <a:latin typeface="Arial Black" panose="020B0A04020102020204" pitchFamily="34" charset="0"/>
            </a:endParaRPr>
          </a:p>
        </p:txBody>
      </p:sp>
      <p:pic>
        <p:nvPicPr>
          <p:cNvPr id="3584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9" y="1295400"/>
            <a:ext cx="7972425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11665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952750" y="4572000"/>
            <a:ext cx="6929438" cy="6429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3167064" y="2214563"/>
            <a:ext cx="6357937" cy="5000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6868" name="Content Placeholder 1"/>
          <p:cNvSpPr>
            <a:spLocks noGrp="1"/>
          </p:cNvSpPr>
          <p:nvPr>
            <p:ph/>
          </p:nvPr>
        </p:nvSpPr>
        <p:spPr>
          <a:xfrm>
            <a:off x="544286" y="882649"/>
            <a:ext cx="8388350" cy="1255713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id-ID" sz="4000" b="1" dirty="0" err="1"/>
              <a:t>Jaringan</a:t>
            </a:r>
            <a:r>
              <a:rPr lang="en-US" altLang="id-ID" sz="4000" b="1" dirty="0"/>
              <a:t> </a:t>
            </a:r>
            <a:r>
              <a:rPr lang="en-US" altLang="id-ID" sz="4000" b="1" dirty="0" err="1"/>
              <a:t>Bergerak</a:t>
            </a:r>
            <a:r>
              <a:rPr lang="en-US" altLang="id-ID" sz="4000" b="1" dirty="0"/>
              <a:t> </a:t>
            </a:r>
            <a:r>
              <a:rPr lang="en-US" altLang="id-ID" sz="4000" b="1" dirty="0" err="1"/>
              <a:t>Seluler</a:t>
            </a:r>
            <a:r>
              <a:rPr lang="en-US" altLang="id-ID" sz="4000" b="1" dirty="0"/>
              <a:t> (STBS)</a:t>
            </a:r>
            <a:endParaRPr lang="en-US" altLang="id-ID" sz="4000" dirty="0"/>
          </a:p>
        </p:txBody>
      </p:sp>
      <p:sp>
        <p:nvSpPr>
          <p:cNvPr id="36869" name="Slide Number Placeholder 2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EF9BF4B0-6593-42A4-A0DD-1B4201332625}" type="slidenum">
              <a:rPr lang="en-GB" altLang="id-ID">
                <a:latin typeface="Arial Black" panose="020B0A04020102020204" pitchFamily="34" charset="0"/>
              </a:rPr>
              <a:pPr eaLnBrk="1" hangingPunct="1"/>
              <a:t>32</a:t>
            </a:fld>
            <a:endParaRPr lang="en-GB" altLang="id-ID">
              <a:latin typeface="Arial Black" panose="020B0A04020102020204" pitchFamily="34" charset="0"/>
            </a:endParaRPr>
          </a:p>
        </p:txBody>
      </p:sp>
      <p:sp>
        <p:nvSpPr>
          <p:cNvPr id="36870" name="Rectangle 3"/>
          <p:cNvSpPr>
            <a:spLocks noChangeArrowheads="1"/>
          </p:cNvSpPr>
          <p:nvPr/>
        </p:nvSpPr>
        <p:spPr bwMode="auto">
          <a:xfrm>
            <a:off x="2309813" y="1571626"/>
            <a:ext cx="7715250" cy="35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 typeface="Wingdings" panose="05000000000000000000" pitchFamily="2" charset="2"/>
              <a:buChar char="v"/>
            </a:pPr>
            <a:r>
              <a:rPr lang="en-US" altLang="id-ID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id-ID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US" altLang="id-ID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Terminal STBS</a:t>
            </a:r>
          </a:p>
          <a:p>
            <a:pPr eaLnBrk="1" hangingPunct="1"/>
            <a:endParaRPr lang="en-US" altLang="id-ID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id-ID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Prefix Nasional +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Kode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Akses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Jaringan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+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Nomor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Pelanggan</a:t>
            </a:r>
            <a:endParaRPr lang="en-US" altLang="id-ID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id-ID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eaLnBrk="1" hangingPunct="1"/>
            <a:endParaRPr lang="en-US" altLang="id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Char char="v"/>
            </a:pP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Dlm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hal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pangg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mel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jaringan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SLJJ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maka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i-FI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pemilihan jaringan SLJJ </a:t>
            </a:r>
          </a:p>
          <a:p>
            <a:pPr eaLnBrk="1" hangingPunct="1"/>
            <a:r>
              <a:rPr lang="fi-FI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dilakukan oleh sentral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lokal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asal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sentral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STBS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asal</a:t>
            </a:r>
            <a:endParaRPr lang="en-US" altLang="id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Char char="v"/>
            </a:pPr>
            <a:r>
              <a:rPr lang="en-US" altLang="id-ID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panggilan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PSTN/ISDN,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pelanggan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v-SE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dapat memilih jaringan </a:t>
            </a:r>
          </a:p>
          <a:p>
            <a:pPr eaLnBrk="1" hangingPunct="1"/>
            <a:r>
              <a:rPr lang="sv-SE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SLJJ dengan 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prefix SLJJ (</a:t>
            </a:r>
            <a:r>
              <a:rPr lang="en-US" altLang="id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bukan</a:t>
            </a: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prefix Nasional)</a:t>
            </a:r>
          </a:p>
          <a:p>
            <a:pPr eaLnBrk="1" hangingPunct="1"/>
            <a:endParaRPr lang="en-US" altLang="id-I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endParaRPr lang="en-US" altLang="id-ID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id-ID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Prefix S L J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J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+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Kode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Akses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Jaringan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+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Nomor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Pelanggan</a:t>
            </a:r>
            <a:endParaRPr lang="en-US" altLang="id-ID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5880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3167064" y="6000750"/>
            <a:ext cx="6429375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309939" y="2857501"/>
            <a:ext cx="5572125" cy="7858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892" name="Content Placeholder 1"/>
          <p:cNvSpPr>
            <a:spLocks noGrp="1"/>
          </p:cNvSpPr>
          <p:nvPr>
            <p:ph/>
          </p:nvPr>
        </p:nvSpPr>
        <p:spPr>
          <a:xfrm>
            <a:off x="861484" y="1050927"/>
            <a:ext cx="8388350" cy="1255713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id-ID" sz="4000" b="1" dirty="0" err="1"/>
              <a:t>Jaringan</a:t>
            </a:r>
            <a:r>
              <a:rPr lang="en-US" altLang="id-ID" sz="4000" b="1" dirty="0"/>
              <a:t> </a:t>
            </a:r>
            <a:r>
              <a:rPr lang="en-US" altLang="id-ID" sz="4000" b="1" dirty="0" err="1"/>
              <a:t>Bergerak</a:t>
            </a:r>
            <a:r>
              <a:rPr lang="en-US" altLang="id-ID" sz="4000" b="1" dirty="0"/>
              <a:t> </a:t>
            </a:r>
            <a:r>
              <a:rPr lang="en-US" altLang="id-ID" sz="4000" b="1" dirty="0" err="1"/>
              <a:t>Seluler</a:t>
            </a:r>
            <a:r>
              <a:rPr lang="en-US" altLang="id-ID" sz="4000" b="1" dirty="0"/>
              <a:t> (STBS)</a:t>
            </a:r>
            <a:endParaRPr lang="en-US" altLang="id-ID" sz="4000" dirty="0"/>
          </a:p>
        </p:txBody>
      </p:sp>
      <p:sp>
        <p:nvSpPr>
          <p:cNvPr id="37893" name="Slide Number Placeholder 2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83BB42ED-9A01-4363-B561-29D6208509A2}" type="slidenum">
              <a:rPr lang="en-GB" altLang="id-ID">
                <a:latin typeface="Arial Black" panose="020B0A04020102020204" pitchFamily="34" charset="0"/>
              </a:rPr>
              <a:pPr eaLnBrk="1" hangingPunct="1"/>
              <a:t>33</a:t>
            </a:fld>
            <a:endParaRPr lang="en-GB" altLang="id-ID">
              <a:latin typeface="Arial Black" panose="020B0A04020102020204" pitchFamily="34" charset="0"/>
            </a:endParaRPr>
          </a:p>
        </p:txBody>
      </p:sp>
      <p:sp>
        <p:nvSpPr>
          <p:cNvPr id="37894" name="Rectangle 3"/>
          <p:cNvSpPr>
            <a:spLocks noChangeArrowheads="1"/>
          </p:cNvSpPr>
          <p:nvPr/>
        </p:nvSpPr>
        <p:spPr bwMode="auto">
          <a:xfrm>
            <a:off x="2381250" y="1857375"/>
            <a:ext cx="7715250" cy="461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 typeface="Wingdings" panose="05000000000000000000" pitchFamily="2" charset="2"/>
              <a:buChar char="v"/>
            </a:pPr>
            <a:r>
              <a:rPr lang="en-US" altLang="id-ID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Dari Terminal STBS</a:t>
            </a:r>
          </a:p>
          <a:p>
            <a:pPr eaLnBrk="1" hangingPunct="1">
              <a:buFont typeface="Wingdings" panose="05000000000000000000" pitchFamily="2" charset="2"/>
              <a:buChar char="v"/>
            </a:pPr>
            <a:r>
              <a:rPr lang="en-US" altLang="id-ID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id-ID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US" altLang="id-ID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PSTN/ISDN</a:t>
            </a:r>
          </a:p>
          <a:p>
            <a:pPr eaLnBrk="1" hangingPunct="1">
              <a:buFont typeface="Wingdings" panose="05000000000000000000" pitchFamily="2" charset="2"/>
              <a:buChar char="v"/>
            </a:pPr>
            <a:endParaRPr lang="en-US" altLang="id-ID" sz="26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id-ID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Prefix Nasional +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Kode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Wilayah +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Nomor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Pelanggan</a:t>
            </a:r>
            <a:endParaRPr lang="en-US" altLang="id-ID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id-ID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eaLnBrk="1" hangingPunct="1"/>
            <a:endParaRPr lang="en-US" altLang="id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buFont typeface="Wingdings" panose="05000000000000000000" pitchFamily="2" charset="2"/>
              <a:buChar char="v"/>
            </a:pPr>
            <a:r>
              <a:rPr lang="en-US" altLang="id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id-ID" dirty="0" err="1"/>
              <a:t>Dlm</a:t>
            </a:r>
            <a:r>
              <a:rPr lang="en-US" altLang="id-ID" dirty="0"/>
              <a:t> </a:t>
            </a:r>
            <a:r>
              <a:rPr lang="en-US" altLang="id-ID" dirty="0" err="1"/>
              <a:t>hal</a:t>
            </a:r>
            <a:r>
              <a:rPr lang="en-US" altLang="id-ID" dirty="0"/>
              <a:t> </a:t>
            </a:r>
            <a:r>
              <a:rPr lang="en-US" altLang="id-ID" dirty="0" err="1"/>
              <a:t>pangg</a:t>
            </a:r>
            <a:r>
              <a:rPr lang="en-US" altLang="id-ID" dirty="0"/>
              <a:t>. </a:t>
            </a:r>
            <a:r>
              <a:rPr lang="en-US" altLang="id-ID" dirty="0" err="1"/>
              <a:t>mel</a:t>
            </a:r>
            <a:r>
              <a:rPr lang="en-US" altLang="id-ID" dirty="0"/>
              <a:t>. </a:t>
            </a:r>
            <a:r>
              <a:rPr lang="en-US" altLang="id-ID" dirty="0" err="1"/>
              <a:t>jaringan</a:t>
            </a:r>
            <a:r>
              <a:rPr lang="en-US" altLang="id-ID" dirty="0"/>
              <a:t> SLJJ </a:t>
            </a:r>
            <a:r>
              <a:rPr lang="en-US" altLang="id-ID" dirty="0" err="1"/>
              <a:t>maka</a:t>
            </a:r>
            <a:r>
              <a:rPr lang="en-US" altLang="id-ID" dirty="0"/>
              <a:t> </a:t>
            </a:r>
            <a:r>
              <a:rPr lang="en-US" altLang="id-ID" dirty="0" err="1"/>
              <a:t>pemilihan</a:t>
            </a:r>
            <a:r>
              <a:rPr lang="en-US" altLang="id-ID" dirty="0"/>
              <a:t> </a:t>
            </a:r>
            <a:r>
              <a:rPr lang="en-US" altLang="id-ID" dirty="0" err="1"/>
              <a:t>jaringan</a:t>
            </a:r>
            <a:r>
              <a:rPr lang="en-US" altLang="id-ID" dirty="0"/>
              <a:t> </a:t>
            </a:r>
            <a:r>
              <a:rPr lang="nn-NO" altLang="id-ID" dirty="0"/>
              <a:t>SLJJ dilakukan oleh sentral STBS asal</a:t>
            </a:r>
          </a:p>
          <a:p>
            <a:pPr eaLnBrk="1" hangingPunct="1">
              <a:buFont typeface="Wingdings" panose="05000000000000000000" pitchFamily="2" charset="2"/>
              <a:buChar char="v"/>
            </a:pPr>
            <a:r>
              <a:rPr lang="en-US" altLang="id-ID" dirty="0" err="1"/>
              <a:t>Jika</a:t>
            </a:r>
            <a:r>
              <a:rPr lang="en-US" altLang="id-ID" dirty="0"/>
              <a:t> </a:t>
            </a:r>
            <a:r>
              <a:rPr lang="en-US" altLang="id-ID" dirty="0" err="1"/>
              <a:t>interkoneksi</a:t>
            </a:r>
            <a:r>
              <a:rPr lang="en-US" altLang="id-ID" dirty="0"/>
              <a:t> </a:t>
            </a:r>
            <a:r>
              <a:rPr lang="en-US" altLang="id-ID" dirty="0" err="1"/>
              <a:t>telah</a:t>
            </a:r>
            <a:r>
              <a:rPr lang="en-US" altLang="id-ID" dirty="0"/>
              <a:t> </a:t>
            </a:r>
            <a:r>
              <a:rPr lang="en-US" altLang="id-ID" dirty="0" err="1"/>
              <a:t>memungkinkan</a:t>
            </a:r>
            <a:r>
              <a:rPr lang="en-US" altLang="id-ID" dirty="0"/>
              <a:t>, </a:t>
            </a:r>
            <a:r>
              <a:rPr lang="en-US" altLang="id-ID" dirty="0" err="1"/>
              <a:t>pelanggan</a:t>
            </a:r>
            <a:r>
              <a:rPr lang="en-US" altLang="id-ID" dirty="0"/>
              <a:t> </a:t>
            </a:r>
            <a:r>
              <a:rPr lang="en-US" altLang="id-ID" dirty="0" err="1"/>
              <a:t>dapat</a:t>
            </a:r>
            <a:r>
              <a:rPr lang="en-US" altLang="id-ID" dirty="0"/>
              <a:t> </a:t>
            </a:r>
            <a:r>
              <a:rPr lang="en-US" altLang="id-ID" dirty="0" err="1"/>
              <a:t>memilih</a:t>
            </a:r>
            <a:r>
              <a:rPr lang="en-US" altLang="id-ID" dirty="0"/>
              <a:t> </a:t>
            </a:r>
            <a:r>
              <a:rPr lang="en-US" altLang="id-ID" dirty="0" err="1"/>
              <a:t>jaringan</a:t>
            </a:r>
            <a:r>
              <a:rPr lang="en-US" altLang="id-ID" dirty="0"/>
              <a:t> SLJJ </a:t>
            </a:r>
            <a:r>
              <a:rPr lang="en-US" altLang="id-ID" dirty="0" err="1"/>
              <a:t>dengan</a:t>
            </a:r>
            <a:r>
              <a:rPr lang="en-US" altLang="id-ID" dirty="0"/>
              <a:t> </a:t>
            </a:r>
            <a:r>
              <a:rPr lang="en-US" altLang="id-ID" dirty="0" err="1"/>
              <a:t>menggunakan</a:t>
            </a:r>
            <a:r>
              <a:rPr lang="en-US" altLang="id-ID" dirty="0"/>
              <a:t> prefix SLJJ (</a:t>
            </a:r>
            <a:r>
              <a:rPr lang="en-US" altLang="id-ID" dirty="0" err="1"/>
              <a:t>bukan</a:t>
            </a:r>
            <a:r>
              <a:rPr lang="en-US" altLang="id-ID" dirty="0"/>
              <a:t> prefix Nasional)</a:t>
            </a:r>
          </a:p>
          <a:p>
            <a:pPr eaLnBrk="1" hangingPunct="1">
              <a:buFont typeface="Wingdings" panose="05000000000000000000" pitchFamily="2" charset="2"/>
              <a:buChar char="v"/>
            </a:pPr>
            <a:r>
              <a:rPr lang="en-US" altLang="id-ID" dirty="0"/>
              <a:t> </a:t>
            </a:r>
            <a:r>
              <a:rPr lang="en-US" altLang="id-ID" dirty="0" err="1"/>
              <a:t>Ke</a:t>
            </a:r>
            <a:r>
              <a:rPr lang="en-US" altLang="id-ID" dirty="0"/>
              <a:t> </a:t>
            </a:r>
            <a:r>
              <a:rPr lang="en-US" altLang="id-ID" dirty="0" err="1"/>
              <a:t>Pelayanan</a:t>
            </a:r>
            <a:r>
              <a:rPr lang="en-US" altLang="id-ID" dirty="0"/>
              <a:t> </a:t>
            </a:r>
            <a:r>
              <a:rPr lang="en-US" altLang="id-ID" dirty="0" err="1"/>
              <a:t>Darurat</a:t>
            </a:r>
            <a:r>
              <a:rPr lang="en-US" altLang="id-ID" dirty="0"/>
              <a:t>: </a:t>
            </a:r>
            <a:r>
              <a:rPr lang="en-US" altLang="id-ID" dirty="0" err="1"/>
              <a:t>langsung</a:t>
            </a:r>
            <a:r>
              <a:rPr lang="en-US" altLang="id-ID" dirty="0"/>
              <a:t> </a:t>
            </a:r>
            <a:r>
              <a:rPr lang="en-US" altLang="id-ID" dirty="0" err="1"/>
              <a:t>memilih</a:t>
            </a:r>
            <a:r>
              <a:rPr lang="en-US" altLang="id-ID" dirty="0"/>
              <a:t> </a:t>
            </a:r>
            <a:r>
              <a:rPr lang="en-US" altLang="id-ID" dirty="0" err="1"/>
              <a:t>nomor</a:t>
            </a:r>
            <a:r>
              <a:rPr lang="en-US" altLang="id-ID" dirty="0"/>
              <a:t> </a:t>
            </a:r>
            <a:r>
              <a:rPr lang="en-US" altLang="id-ID" dirty="0" err="1"/>
              <a:t>darurat</a:t>
            </a:r>
            <a:r>
              <a:rPr lang="en-US" altLang="id-ID" dirty="0"/>
              <a:t> </a:t>
            </a:r>
            <a:r>
              <a:rPr lang="en-US" altLang="id-ID" dirty="0" err="1"/>
              <a:t>tanpa</a:t>
            </a:r>
            <a:r>
              <a:rPr lang="en-US" altLang="id-ID" dirty="0"/>
              <a:t> prefix (</a:t>
            </a:r>
            <a:r>
              <a:rPr lang="en-US" altLang="id-ID" dirty="0" err="1"/>
              <a:t>oleh</a:t>
            </a:r>
            <a:r>
              <a:rPr lang="en-US" altLang="id-ID" dirty="0"/>
              <a:t> MSC </a:t>
            </a:r>
            <a:r>
              <a:rPr lang="en-US" altLang="id-ID" dirty="0" err="1"/>
              <a:t>akan</a:t>
            </a:r>
            <a:r>
              <a:rPr lang="en-US" altLang="id-ID" dirty="0"/>
              <a:t> </a:t>
            </a:r>
            <a:r>
              <a:rPr lang="en-US" altLang="id-ID" dirty="0" err="1"/>
              <a:t>diarahkan</a:t>
            </a:r>
            <a:r>
              <a:rPr lang="en-US" altLang="id-ID" dirty="0"/>
              <a:t> </a:t>
            </a:r>
            <a:r>
              <a:rPr lang="en-US" altLang="id-ID" dirty="0" err="1"/>
              <a:t>ke</a:t>
            </a:r>
            <a:r>
              <a:rPr lang="en-US" altLang="id-ID" dirty="0"/>
              <a:t> </a:t>
            </a:r>
            <a:r>
              <a:rPr lang="en-US" altLang="id-ID" dirty="0" err="1"/>
              <a:t>pelayanan</a:t>
            </a:r>
            <a:r>
              <a:rPr lang="en-US" altLang="id-ID" dirty="0"/>
              <a:t> </a:t>
            </a:r>
            <a:r>
              <a:rPr lang="en-US" altLang="id-ID" dirty="0" err="1"/>
              <a:t>darurat</a:t>
            </a:r>
            <a:r>
              <a:rPr lang="en-US" altLang="id-ID" dirty="0"/>
              <a:t> </a:t>
            </a:r>
            <a:r>
              <a:rPr lang="en-US" altLang="id-ID" dirty="0" err="1"/>
              <a:t>terdekat</a:t>
            </a:r>
            <a:r>
              <a:rPr lang="en-US" altLang="id-ID" dirty="0"/>
              <a:t> </a:t>
            </a:r>
            <a:r>
              <a:rPr lang="en-US" altLang="id-ID" dirty="0" err="1"/>
              <a:t>dari</a:t>
            </a:r>
            <a:r>
              <a:rPr lang="en-US" altLang="id-ID" dirty="0"/>
              <a:t> </a:t>
            </a:r>
            <a:r>
              <a:rPr lang="en-US" altLang="id-ID" dirty="0" err="1"/>
              <a:t>lokasi</a:t>
            </a:r>
            <a:r>
              <a:rPr lang="en-US" altLang="id-ID" dirty="0"/>
              <a:t> </a:t>
            </a:r>
            <a:r>
              <a:rPr lang="en-US" altLang="id-ID" dirty="0" err="1"/>
              <a:t>pemanggil</a:t>
            </a:r>
            <a:r>
              <a:rPr lang="en-US" altLang="id-ID" dirty="0"/>
              <a:t>) </a:t>
            </a:r>
          </a:p>
          <a:p>
            <a:pPr eaLnBrk="1" hangingPunct="1"/>
            <a:endParaRPr lang="en-US" altLang="id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id-ID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Prefix S L J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J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+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Kode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Akses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Jaringan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+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Nomor</a:t>
            </a:r>
            <a:r>
              <a:rPr lang="en-US" altLang="id-ID" dirty="0">
                <a:latin typeface="Comic Sans MS" panose="030F0702030302020204" pitchFamily="66" charset="0"/>
                <a:cs typeface="Times New Roman" panose="02020603050405020304" pitchFamily="18" charset="0"/>
              </a:rPr>
              <a:t> </a:t>
            </a:r>
            <a:r>
              <a:rPr lang="en-US" altLang="id-ID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Pelanggan</a:t>
            </a:r>
            <a:endParaRPr lang="en-US" altLang="id-ID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4539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981200" y="6245225"/>
            <a:ext cx="21336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fld id="{98380858-D8CE-448D-905A-A7E586AB8368}" type="slidenum">
              <a:rPr lang="en-GB" altLang="id-ID"/>
              <a:pPr algn="l" eaLnBrk="1" hangingPunct="1"/>
              <a:t>34</a:t>
            </a:fld>
            <a:endParaRPr lang="en-GB" altLang="id-ID"/>
          </a:p>
        </p:txBody>
      </p:sp>
      <p:sp>
        <p:nvSpPr>
          <p:cNvPr id="38915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d-ID" altLang="id-ID" smtClean="0"/>
              <a:t>Panggilan Pelayanan VoIP</a:t>
            </a:r>
            <a:endParaRPr lang="en-GB" altLang="id-ID" smtClean="0"/>
          </a:p>
        </p:txBody>
      </p:sp>
      <p:sp>
        <p:nvSpPr>
          <p:cNvPr id="38916" name="Rectangle 3"/>
          <p:cNvSpPr>
            <a:spLocks noGrp="1" noRot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id-ID" b="1" smtClean="0"/>
              <a:t>Panggilan ke Terminal PSTN/ISDN</a:t>
            </a:r>
            <a:r>
              <a:rPr lang="en-GB" altLang="id-ID" smtClean="0"/>
              <a:t> </a:t>
            </a:r>
            <a:endParaRPr lang="id-ID" altLang="id-ID" smtClean="0"/>
          </a:p>
          <a:p>
            <a:pPr eaLnBrk="1" hangingPunct="1"/>
            <a:endParaRPr lang="id-ID" altLang="id-ID" smtClean="0"/>
          </a:p>
          <a:p>
            <a:pPr eaLnBrk="1" hangingPunct="1"/>
            <a:r>
              <a:rPr lang="en-US" altLang="id-ID" b="1" smtClean="0"/>
              <a:t>Panggilan ke Terminal STBS</a:t>
            </a:r>
            <a:endParaRPr lang="id-ID" altLang="id-ID" b="1" smtClean="0"/>
          </a:p>
          <a:p>
            <a:pPr eaLnBrk="1" hangingPunct="1"/>
            <a:endParaRPr lang="id-ID" altLang="id-ID" b="1" smtClean="0"/>
          </a:p>
          <a:p>
            <a:pPr eaLnBrk="1" hangingPunct="1"/>
            <a:r>
              <a:rPr lang="en-US" altLang="id-ID" b="1" smtClean="0"/>
              <a:t>Panggilan Internasional</a:t>
            </a:r>
            <a:endParaRPr lang="en-GB" altLang="id-ID" smtClean="0"/>
          </a:p>
        </p:txBody>
      </p:sp>
      <p:sp>
        <p:nvSpPr>
          <p:cNvPr id="38917" name="Text Box 4"/>
          <p:cNvSpPr txBox="1">
            <a:spLocks noChangeArrowheads="1"/>
          </p:cNvSpPr>
          <p:nvPr/>
        </p:nvSpPr>
        <p:spPr bwMode="auto">
          <a:xfrm>
            <a:off x="2243456" y="2143994"/>
            <a:ext cx="5040313" cy="431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36000" tIns="36000" rIns="36000" bIns="3600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d-ID" sz="1500"/>
              <a:t>Prefix VoIP  +  Kode Wilayah  +	Nomor Pelanggan</a:t>
            </a:r>
            <a:endParaRPr lang="en-GB" altLang="id-ID"/>
          </a:p>
        </p:txBody>
      </p:sp>
      <p:sp>
        <p:nvSpPr>
          <p:cNvPr id="38918" name="Text Box 5"/>
          <p:cNvSpPr txBox="1">
            <a:spLocks noChangeArrowheads="1"/>
          </p:cNvSpPr>
          <p:nvPr/>
        </p:nvSpPr>
        <p:spPr bwMode="auto">
          <a:xfrm>
            <a:off x="2243456" y="3218298"/>
            <a:ext cx="4897438" cy="3603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36000" tIns="36000" rIns="36000" bIns="3600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d-ID" sz="1500"/>
              <a:t>Prefix VoIP  +  Nomor (Signifikan) Nasional - Mobile</a:t>
            </a:r>
            <a:endParaRPr lang="en-GB" altLang="id-ID"/>
          </a:p>
        </p:txBody>
      </p:sp>
      <p:sp>
        <p:nvSpPr>
          <p:cNvPr id="38919" name="Text Box 6"/>
          <p:cNvSpPr txBox="1">
            <a:spLocks noChangeArrowheads="1"/>
          </p:cNvSpPr>
          <p:nvPr/>
        </p:nvSpPr>
        <p:spPr bwMode="auto">
          <a:xfrm>
            <a:off x="2243456" y="4209283"/>
            <a:ext cx="5329237" cy="3587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36000" tIns="36000" rIns="36000" bIns="3600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d-ID" sz="1500"/>
              <a:t>Prefix VoIP  +  Kode Negara + Nomor (Signifikan) Nasional</a:t>
            </a:r>
            <a:endParaRPr lang="en-GB" altLang="id-ID"/>
          </a:p>
        </p:txBody>
      </p:sp>
    </p:spTree>
    <p:extLst>
      <p:ext uri="{BB962C8B-B14F-4D97-AF65-F5344CB8AC3E}">
        <p14:creationId xmlns:p14="http://schemas.microsoft.com/office/powerpoint/2010/main" val="200812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353175"/>
            <a:ext cx="4114800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B19983D2-07DA-4B5A-882A-A5997C88C0D5}" type="slidenum">
              <a:rPr lang="en-US" altLang="id-ID">
                <a:latin typeface="Arial Black" panose="020B0A04020102020204" pitchFamily="34" charset="0"/>
              </a:rPr>
              <a:pPr eaLnBrk="1" hangingPunct="1"/>
              <a:t>35</a:t>
            </a:fld>
            <a:endParaRPr lang="en-US" altLang="id-ID">
              <a:latin typeface="Arial Black" panose="020B0A04020102020204" pitchFamily="34" charset="0"/>
            </a:endParaRPr>
          </a:p>
        </p:txBody>
      </p:sp>
      <p:sp>
        <p:nvSpPr>
          <p:cNvPr id="40965" name="Rectangle 4"/>
          <p:cNvSpPr>
            <a:spLocks noChangeArrowheads="1"/>
          </p:cNvSpPr>
          <p:nvPr/>
        </p:nvSpPr>
        <p:spPr bwMode="auto">
          <a:xfrm>
            <a:off x="1981200" y="1304926"/>
            <a:ext cx="4572000" cy="452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d-ID" b="1" dirty="0" err="1"/>
              <a:t>Contoh</a:t>
            </a:r>
            <a:r>
              <a:rPr lang="en-US" altLang="id-ID" b="1" dirty="0"/>
              <a:t> </a:t>
            </a:r>
            <a:r>
              <a:rPr lang="en-US" altLang="id-ID" b="1" dirty="0" err="1"/>
              <a:t>Daftar</a:t>
            </a:r>
            <a:r>
              <a:rPr lang="en-US" altLang="id-ID" b="1" dirty="0"/>
              <a:t> </a:t>
            </a:r>
            <a:r>
              <a:rPr lang="en-US" altLang="id-ID" b="1" dirty="0" err="1"/>
              <a:t>Kode</a:t>
            </a:r>
            <a:r>
              <a:rPr lang="en-US" altLang="id-ID" b="1" dirty="0"/>
              <a:t> SLI di Indonesia</a:t>
            </a:r>
          </a:p>
          <a:p>
            <a:pPr eaLnBrk="1" hangingPunct="1"/>
            <a:r>
              <a:rPr lang="en-US" altLang="id-ID" b="1" dirty="0"/>
              <a:t>Telkom </a:t>
            </a:r>
          </a:p>
          <a:p>
            <a:pPr lvl="1" eaLnBrk="1" hangingPunct="1"/>
            <a:r>
              <a:rPr lang="en-US" altLang="id-ID" dirty="0"/>
              <a:t>IDD; 007</a:t>
            </a:r>
          </a:p>
          <a:p>
            <a:pPr lvl="1" eaLnBrk="1" hangingPunct="1"/>
            <a:r>
              <a:rPr lang="en-US" altLang="id-ID"/>
              <a:t>VoIP; 01017</a:t>
            </a:r>
          </a:p>
          <a:p>
            <a:pPr eaLnBrk="1" hangingPunct="1"/>
            <a:r>
              <a:rPr lang="en-US" altLang="id-ID" b="1" dirty="0" err="1"/>
              <a:t>Indosat</a:t>
            </a:r>
            <a:r>
              <a:rPr lang="en-US" altLang="id-ID" b="1" dirty="0"/>
              <a:t> </a:t>
            </a:r>
          </a:p>
          <a:p>
            <a:pPr lvl="1" eaLnBrk="1" hangingPunct="1"/>
            <a:r>
              <a:rPr lang="en-US" altLang="id-ID" dirty="0"/>
              <a:t>IDD; 001, 008</a:t>
            </a:r>
          </a:p>
          <a:p>
            <a:pPr lvl="1" eaLnBrk="1" hangingPunct="1"/>
            <a:r>
              <a:rPr lang="en-US" altLang="id-ID" dirty="0"/>
              <a:t>VoIP; 01016</a:t>
            </a:r>
          </a:p>
          <a:p>
            <a:pPr eaLnBrk="1" hangingPunct="1"/>
            <a:r>
              <a:rPr lang="en-US" altLang="id-ID" b="1" dirty="0"/>
              <a:t>Bakrie Telecom </a:t>
            </a:r>
          </a:p>
          <a:p>
            <a:pPr lvl="1" eaLnBrk="1" hangingPunct="1"/>
            <a:r>
              <a:rPr lang="en-US" altLang="id-ID" dirty="0"/>
              <a:t>IDD; 009</a:t>
            </a:r>
          </a:p>
          <a:p>
            <a:pPr lvl="1" eaLnBrk="1" hangingPunct="1"/>
            <a:r>
              <a:rPr lang="en-US" altLang="id-ID" dirty="0" err="1"/>
              <a:t>Voip</a:t>
            </a:r>
            <a:r>
              <a:rPr lang="en-US" altLang="id-ID" dirty="0"/>
              <a:t>; 01010</a:t>
            </a:r>
          </a:p>
          <a:p>
            <a:pPr eaLnBrk="1" hangingPunct="1"/>
            <a:r>
              <a:rPr lang="en-US" altLang="id-ID" b="1" dirty="0"/>
              <a:t>3 Indonesia </a:t>
            </a:r>
          </a:p>
          <a:p>
            <a:pPr lvl="1" eaLnBrk="1" hangingPunct="1"/>
            <a:r>
              <a:rPr lang="en-US" altLang="id-ID" dirty="0"/>
              <a:t>VoIP; 01088, 01089</a:t>
            </a:r>
          </a:p>
          <a:p>
            <a:pPr eaLnBrk="1" hangingPunct="1"/>
            <a:r>
              <a:rPr lang="en-US" altLang="id-ID" b="1" dirty="0"/>
              <a:t>Axis </a:t>
            </a:r>
          </a:p>
          <a:p>
            <a:pPr lvl="1" eaLnBrk="1" hangingPunct="1"/>
            <a:r>
              <a:rPr lang="en-US" altLang="id-ID" dirty="0"/>
              <a:t>VoIP; 01012</a:t>
            </a:r>
          </a:p>
          <a:p>
            <a:pPr eaLnBrk="1" hangingPunct="1"/>
            <a:r>
              <a:rPr lang="en-US" altLang="id-ID" b="1" dirty="0"/>
              <a:t>XL </a:t>
            </a:r>
          </a:p>
          <a:p>
            <a:pPr lvl="1" eaLnBrk="1" hangingPunct="1"/>
            <a:r>
              <a:rPr lang="en-US" altLang="id-ID" dirty="0"/>
              <a:t>VoIP; 01000</a:t>
            </a:r>
          </a:p>
        </p:txBody>
      </p:sp>
    </p:spTree>
    <p:extLst>
      <p:ext uri="{BB962C8B-B14F-4D97-AF65-F5344CB8AC3E}">
        <p14:creationId xmlns:p14="http://schemas.microsoft.com/office/powerpoint/2010/main" val="3277534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Slide Number Placeholder 6"/>
          <p:cNvSpPr txBox="1">
            <a:spLocks noGrp="1"/>
          </p:cNvSpPr>
          <p:nvPr/>
        </p:nvSpPr>
        <p:spPr bwMode="auto">
          <a:xfrm>
            <a:off x="8077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00A85FE1-8CD1-490D-8D1E-28651089FB1D}" type="slidenum">
              <a:rPr lang="en-US" altLang="id-ID" sz="1200">
                <a:latin typeface="Arial Black" panose="020B0A04020102020204" pitchFamily="34" charset="0"/>
              </a:rPr>
              <a:pPr algn="r" eaLnBrk="1" hangingPunct="1"/>
              <a:t>4</a:t>
            </a:fld>
            <a:endParaRPr lang="en-US" altLang="id-ID" sz="1200">
              <a:latin typeface="Arial Black" panose="020B0A04020102020204" pitchFamily="34" charset="0"/>
            </a:endParaRPr>
          </a:p>
        </p:txBody>
      </p:sp>
      <p:graphicFrame>
        <p:nvGraphicFramePr>
          <p:cNvPr id="2050" name="Object 1026"/>
          <p:cNvGraphicFramePr>
            <a:graphicFrameLocks noChangeAspect="1"/>
          </p:cNvGraphicFramePr>
          <p:nvPr>
            <p:ph sz="half" idx="4294967295"/>
          </p:nvPr>
        </p:nvGraphicFramePr>
        <p:xfrm>
          <a:off x="1524000" y="622300"/>
          <a:ext cx="3646488" cy="355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3" name="Visio" r:id="rId4" imgW="3646322" imgH="3556711" progId="">
                  <p:embed/>
                </p:oleObj>
              </mc:Choice>
              <mc:Fallback>
                <p:oleObj name="Visio" r:id="rId4" imgW="3646322" imgH="3556711" progId="">
                  <p:embed/>
                  <p:pic>
                    <p:nvPicPr>
                      <p:cNvPr id="2050" name="Object 10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622300"/>
                        <a:ext cx="3646488" cy="3556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51" name="Object 1028"/>
          <p:cNvGraphicFramePr>
            <a:graphicFrameLocks noChangeAspect="1"/>
          </p:cNvGraphicFramePr>
          <p:nvPr>
            <p:ph sz="quarter" idx="4294967295"/>
          </p:nvPr>
        </p:nvGraphicFramePr>
        <p:xfrm>
          <a:off x="7067550" y="685801"/>
          <a:ext cx="3600450" cy="3548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4" name="Visio" r:id="rId6" imgW="3610356" imgH="3556711" progId="">
                  <p:embed/>
                </p:oleObj>
              </mc:Choice>
              <mc:Fallback>
                <p:oleObj name="Visio" r:id="rId6" imgW="3610356" imgH="3556711" progId="">
                  <p:embed/>
                  <p:pic>
                    <p:nvPicPr>
                      <p:cNvPr id="2051" name="Object 10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67550" y="685801"/>
                        <a:ext cx="3600450" cy="3548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52" name="Object 1031"/>
          <p:cNvGraphicFramePr>
            <a:graphicFrameLocks noChangeAspect="1"/>
          </p:cNvGraphicFramePr>
          <p:nvPr>
            <p:ph sz="quarter" idx="4294967295"/>
          </p:nvPr>
        </p:nvGraphicFramePr>
        <p:xfrm>
          <a:off x="4262439" y="3375026"/>
          <a:ext cx="3571875" cy="348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5" name="Visio" r:id="rId8" imgW="3610356" imgH="3520745" progId="">
                  <p:embed/>
                </p:oleObj>
              </mc:Choice>
              <mc:Fallback>
                <p:oleObj name="Visio" r:id="rId8" imgW="3610356" imgH="3520745" progId="">
                  <p:embed/>
                  <p:pic>
                    <p:nvPicPr>
                      <p:cNvPr id="2052" name="Object 103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2439" y="3375026"/>
                        <a:ext cx="3571875" cy="3482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29450" name="Rectangle 1034"/>
          <p:cNvSpPr>
            <a:spLocks noGrp="1" noChangeArrowheads="1"/>
          </p:cNvSpPr>
          <p:nvPr>
            <p:ph type="title" idx="4294967295"/>
          </p:nvPr>
        </p:nvSpPr>
        <p:spPr>
          <a:xfrm>
            <a:off x="4499769" y="831850"/>
            <a:ext cx="3238500" cy="7366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sz="2800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Topologi</a:t>
            </a:r>
            <a:r>
              <a:rPr 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 </a:t>
            </a:r>
            <a:r>
              <a:rPr lang="en-US" sz="2800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Dasar</a:t>
            </a:r>
            <a:r>
              <a:rPr 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/>
            </a:r>
            <a:br>
              <a:rPr 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</a:br>
            <a:r>
              <a:rPr lang="en-US" sz="2800" dirty="0" err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vantGarde Bk BT" pitchFamily="34" charset="0"/>
              </a:rPr>
              <a:t>Jartel</a:t>
            </a:r>
            <a:endParaRPr lang="en-US" sz="2800" dirty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vantGarde Bk BT" pitchFamily="34" charset="0"/>
            </a:endParaRPr>
          </a:p>
        </p:txBody>
      </p:sp>
      <p:sp>
        <p:nvSpPr>
          <p:cNvPr id="2055" name="Slide Number Placeholder 6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d-ID" altLang="id-ID" dirty="0" smtClean="0">
                <a:latin typeface="Arial Black" panose="020B0A04020102020204" pitchFamily="34" charset="0"/>
              </a:rPr>
              <a:t>JTPT</a:t>
            </a:r>
            <a:endParaRPr lang="en-US" altLang="id-ID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58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5"/>
          <p:cNvSpPr txBox="1">
            <a:spLocks noGrp="1"/>
          </p:cNvSpPr>
          <p:nvPr/>
        </p:nvSpPr>
        <p:spPr bwMode="auto">
          <a:xfrm>
            <a:off x="8077200" y="6248400"/>
            <a:ext cx="2133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fld id="{F00BEBAA-113C-432B-B2F6-2EBEA3F0EE44}" type="slidenum">
              <a:rPr lang="en-US" altLang="id-ID" sz="1200">
                <a:latin typeface="Arial Black" panose="020B0A04020102020204" pitchFamily="34" charset="0"/>
              </a:rPr>
              <a:pPr algn="r" eaLnBrk="1" hangingPunct="1"/>
              <a:t>5</a:t>
            </a:fld>
            <a:endParaRPr lang="en-US" altLang="id-ID" sz="1200">
              <a:latin typeface="Arial Black" panose="020B0A04020102020204" pitchFamily="34" charset="0"/>
            </a:endParaRPr>
          </a:p>
        </p:txBody>
      </p:sp>
      <p:pic>
        <p:nvPicPr>
          <p:cNvPr id="21507" name="Picture 102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263" y="838200"/>
            <a:ext cx="6864350" cy="459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8" name="Picture 102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450" y="5495925"/>
            <a:ext cx="2647950" cy="109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9" name="Slide Number Placeholder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id-ID" altLang="id-ID" dirty="0" smtClean="0">
                <a:latin typeface="Arial Black" panose="020B0A04020102020204" pitchFamily="34" charset="0"/>
              </a:rPr>
              <a:t>JTPT</a:t>
            </a:r>
            <a:endParaRPr lang="en-US" altLang="id-ID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100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98"/>
          <p:cNvSpPr>
            <a:spLocks noGrp="1" noChangeArrowheads="1"/>
          </p:cNvSpPr>
          <p:nvPr>
            <p:ph type="title"/>
          </p:nvPr>
        </p:nvSpPr>
        <p:spPr>
          <a:xfrm>
            <a:off x="3048000" y="130176"/>
            <a:ext cx="8229600" cy="1151732"/>
          </a:xfrm>
        </p:spPr>
        <p:txBody>
          <a:bodyPr/>
          <a:lstStyle/>
          <a:p>
            <a:r>
              <a:rPr lang="en-US" altLang="id-ID" dirty="0" err="1"/>
              <a:t>Hirarki</a:t>
            </a:r>
            <a:r>
              <a:rPr lang="en-US" altLang="id-ID" dirty="0"/>
              <a:t> </a:t>
            </a:r>
            <a:r>
              <a:rPr lang="en-US" altLang="id-ID" dirty="0" err="1"/>
              <a:t>Jaringan</a:t>
            </a:r>
            <a:r>
              <a:rPr lang="en-US" altLang="id-ID" dirty="0"/>
              <a:t> PSTN Indonesia</a:t>
            </a:r>
          </a:p>
        </p:txBody>
      </p:sp>
      <p:sp>
        <p:nvSpPr>
          <p:cNvPr id="22531" name="Rectangle 99"/>
          <p:cNvSpPr>
            <a:spLocks noChangeArrowheads="1"/>
          </p:cNvSpPr>
          <p:nvPr/>
        </p:nvSpPr>
        <p:spPr bwMode="auto">
          <a:xfrm>
            <a:off x="3352800" y="1274763"/>
            <a:ext cx="914400" cy="609600"/>
          </a:xfrm>
          <a:prstGeom prst="rect">
            <a:avLst/>
          </a:prstGeom>
          <a:solidFill>
            <a:srgbClr val="FFFF66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FF66"/>
            </a:extrusionClr>
            <a:contourClr>
              <a:srgbClr val="FFFF66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32" name="Rectangle 100"/>
          <p:cNvSpPr>
            <a:spLocks noChangeArrowheads="1"/>
          </p:cNvSpPr>
          <p:nvPr/>
        </p:nvSpPr>
        <p:spPr bwMode="auto">
          <a:xfrm>
            <a:off x="2667000" y="2417763"/>
            <a:ext cx="533400" cy="457200"/>
          </a:xfrm>
          <a:prstGeom prst="rect">
            <a:avLst/>
          </a:prstGeom>
          <a:solidFill>
            <a:srgbClr val="66FF33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66FF33"/>
            </a:extrusionClr>
            <a:contourClr>
              <a:srgbClr val="66FF33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33" name="Rectangle 101"/>
          <p:cNvSpPr>
            <a:spLocks noChangeArrowheads="1"/>
          </p:cNvSpPr>
          <p:nvPr/>
        </p:nvSpPr>
        <p:spPr bwMode="auto">
          <a:xfrm>
            <a:off x="4267200" y="2417763"/>
            <a:ext cx="533400" cy="457200"/>
          </a:xfrm>
          <a:prstGeom prst="rect">
            <a:avLst/>
          </a:prstGeom>
          <a:solidFill>
            <a:srgbClr val="66FF33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66FF33"/>
            </a:extrusionClr>
            <a:contourClr>
              <a:srgbClr val="66FF33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34" name="Rectangle 102"/>
          <p:cNvSpPr>
            <a:spLocks noChangeArrowheads="1"/>
          </p:cNvSpPr>
          <p:nvPr/>
        </p:nvSpPr>
        <p:spPr bwMode="auto">
          <a:xfrm>
            <a:off x="2133600" y="5313363"/>
            <a:ext cx="152400" cy="152400"/>
          </a:xfrm>
          <a:prstGeom prst="rect">
            <a:avLst/>
          </a:prstGeom>
          <a:solidFill>
            <a:srgbClr val="FFCC66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CC66"/>
            </a:extrusionClr>
            <a:contourClr>
              <a:srgbClr val="FFCC66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35" name="Rectangle 103"/>
          <p:cNvSpPr>
            <a:spLocks noChangeArrowheads="1"/>
          </p:cNvSpPr>
          <p:nvPr/>
        </p:nvSpPr>
        <p:spPr bwMode="auto">
          <a:xfrm>
            <a:off x="5410200" y="5313363"/>
            <a:ext cx="152400" cy="152400"/>
          </a:xfrm>
          <a:prstGeom prst="rect">
            <a:avLst/>
          </a:prstGeom>
          <a:solidFill>
            <a:srgbClr val="FFCC66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CC66"/>
            </a:extrusionClr>
            <a:contourClr>
              <a:srgbClr val="FFCC66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36" name="Rectangle 104"/>
          <p:cNvSpPr>
            <a:spLocks noChangeArrowheads="1"/>
          </p:cNvSpPr>
          <p:nvPr/>
        </p:nvSpPr>
        <p:spPr bwMode="auto">
          <a:xfrm>
            <a:off x="2438400" y="5313363"/>
            <a:ext cx="152400" cy="152400"/>
          </a:xfrm>
          <a:prstGeom prst="rect">
            <a:avLst/>
          </a:prstGeom>
          <a:solidFill>
            <a:srgbClr val="FFCC66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CC66"/>
            </a:extrusionClr>
            <a:contourClr>
              <a:srgbClr val="FFCC66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37" name="Rectangle 105"/>
          <p:cNvSpPr>
            <a:spLocks noChangeArrowheads="1"/>
          </p:cNvSpPr>
          <p:nvPr/>
        </p:nvSpPr>
        <p:spPr bwMode="auto">
          <a:xfrm>
            <a:off x="3886200" y="5313363"/>
            <a:ext cx="152400" cy="152400"/>
          </a:xfrm>
          <a:prstGeom prst="rect">
            <a:avLst/>
          </a:prstGeom>
          <a:solidFill>
            <a:srgbClr val="FFCC66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CC66"/>
            </a:extrusionClr>
            <a:contourClr>
              <a:srgbClr val="FFCC66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38" name="Rectangle 106"/>
          <p:cNvSpPr>
            <a:spLocks noChangeArrowheads="1"/>
          </p:cNvSpPr>
          <p:nvPr/>
        </p:nvSpPr>
        <p:spPr bwMode="auto">
          <a:xfrm>
            <a:off x="2743200" y="5313363"/>
            <a:ext cx="152400" cy="152400"/>
          </a:xfrm>
          <a:prstGeom prst="rect">
            <a:avLst/>
          </a:prstGeom>
          <a:solidFill>
            <a:srgbClr val="FFCC66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CC66"/>
            </a:extrusionClr>
            <a:contourClr>
              <a:srgbClr val="FFCC66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39" name="Rectangle 107"/>
          <p:cNvSpPr>
            <a:spLocks noChangeArrowheads="1"/>
          </p:cNvSpPr>
          <p:nvPr/>
        </p:nvSpPr>
        <p:spPr bwMode="auto">
          <a:xfrm>
            <a:off x="3581400" y="5313363"/>
            <a:ext cx="152400" cy="152400"/>
          </a:xfrm>
          <a:prstGeom prst="rect">
            <a:avLst/>
          </a:prstGeom>
          <a:solidFill>
            <a:srgbClr val="FFCC66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CC66"/>
            </a:extrusionClr>
            <a:contourClr>
              <a:srgbClr val="FFCC66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40" name="Rectangle 108"/>
          <p:cNvSpPr>
            <a:spLocks noChangeArrowheads="1"/>
          </p:cNvSpPr>
          <p:nvPr/>
        </p:nvSpPr>
        <p:spPr bwMode="auto">
          <a:xfrm>
            <a:off x="3048000" y="5313363"/>
            <a:ext cx="152400" cy="152400"/>
          </a:xfrm>
          <a:prstGeom prst="rect">
            <a:avLst/>
          </a:prstGeom>
          <a:solidFill>
            <a:srgbClr val="FFCC66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CC66"/>
            </a:extrusionClr>
            <a:contourClr>
              <a:srgbClr val="FFCC66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41" name="Rectangle 109"/>
          <p:cNvSpPr>
            <a:spLocks noChangeArrowheads="1"/>
          </p:cNvSpPr>
          <p:nvPr/>
        </p:nvSpPr>
        <p:spPr bwMode="auto">
          <a:xfrm>
            <a:off x="1828800" y="5313363"/>
            <a:ext cx="152400" cy="152400"/>
          </a:xfrm>
          <a:prstGeom prst="rect">
            <a:avLst/>
          </a:prstGeom>
          <a:solidFill>
            <a:srgbClr val="FFCC66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CC66"/>
            </a:extrusionClr>
            <a:contourClr>
              <a:srgbClr val="FFCC66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42" name="Rectangle 110"/>
          <p:cNvSpPr>
            <a:spLocks noChangeArrowheads="1"/>
          </p:cNvSpPr>
          <p:nvPr/>
        </p:nvSpPr>
        <p:spPr bwMode="auto">
          <a:xfrm>
            <a:off x="4648200" y="5313363"/>
            <a:ext cx="152400" cy="152400"/>
          </a:xfrm>
          <a:prstGeom prst="rect">
            <a:avLst/>
          </a:prstGeom>
          <a:solidFill>
            <a:srgbClr val="FFCC66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CC66"/>
            </a:extrusionClr>
            <a:contourClr>
              <a:srgbClr val="FFCC66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43" name="Oval 111"/>
          <p:cNvSpPr>
            <a:spLocks noChangeArrowheads="1"/>
          </p:cNvSpPr>
          <p:nvPr/>
        </p:nvSpPr>
        <p:spPr bwMode="auto">
          <a:xfrm>
            <a:off x="28956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44" name="Oval 112"/>
          <p:cNvSpPr>
            <a:spLocks noChangeArrowheads="1"/>
          </p:cNvSpPr>
          <p:nvPr/>
        </p:nvSpPr>
        <p:spPr bwMode="auto">
          <a:xfrm>
            <a:off x="26670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45" name="Oval 113"/>
          <p:cNvSpPr>
            <a:spLocks noChangeArrowheads="1"/>
          </p:cNvSpPr>
          <p:nvPr/>
        </p:nvSpPr>
        <p:spPr bwMode="auto">
          <a:xfrm>
            <a:off x="24384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46" name="Oval 114"/>
          <p:cNvSpPr>
            <a:spLocks noChangeArrowheads="1"/>
          </p:cNvSpPr>
          <p:nvPr/>
        </p:nvSpPr>
        <p:spPr bwMode="auto">
          <a:xfrm>
            <a:off x="22098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47" name="Oval 115"/>
          <p:cNvSpPr>
            <a:spLocks noChangeArrowheads="1"/>
          </p:cNvSpPr>
          <p:nvPr/>
        </p:nvSpPr>
        <p:spPr bwMode="auto">
          <a:xfrm>
            <a:off x="19812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48" name="Oval 116"/>
          <p:cNvSpPr>
            <a:spLocks noChangeArrowheads="1"/>
          </p:cNvSpPr>
          <p:nvPr/>
        </p:nvSpPr>
        <p:spPr bwMode="auto">
          <a:xfrm>
            <a:off x="17526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49" name="Oval 117"/>
          <p:cNvSpPr>
            <a:spLocks noChangeArrowheads="1"/>
          </p:cNvSpPr>
          <p:nvPr/>
        </p:nvSpPr>
        <p:spPr bwMode="auto">
          <a:xfrm>
            <a:off x="43434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50" name="Oval 118"/>
          <p:cNvSpPr>
            <a:spLocks noChangeArrowheads="1"/>
          </p:cNvSpPr>
          <p:nvPr/>
        </p:nvSpPr>
        <p:spPr bwMode="auto">
          <a:xfrm>
            <a:off x="41148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51" name="Oval 119"/>
          <p:cNvSpPr>
            <a:spLocks noChangeArrowheads="1"/>
          </p:cNvSpPr>
          <p:nvPr/>
        </p:nvSpPr>
        <p:spPr bwMode="auto">
          <a:xfrm>
            <a:off x="38862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52" name="Oval 120"/>
          <p:cNvSpPr>
            <a:spLocks noChangeArrowheads="1"/>
          </p:cNvSpPr>
          <p:nvPr/>
        </p:nvSpPr>
        <p:spPr bwMode="auto">
          <a:xfrm>
            <a:off x="36576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53" name="Oval 121"/>
          <p:cNvSpPr>
            <a:spLocks noChangeArrowheads="1"/>
          </p:cNvSpPr>
          <p:nvPr/>
        </p:nvSpPr>
        <p:spPr bwMode="auto">
          <a:xfrm>
            <a:off x="34290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54" name="Oval 122"/>
          <p:cNvSpPr>
            <a:spLocks noChangeArrowheads="1"/>
          </p:cNvSpPr>
          <p:nvPr/>
        </p:nvSpPr>
        <p:spPr bwMode="auto">
          <a:xfrm>
            <a:off x="32004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55" name="Oval 123"/>
          <p:cNvSpPr>
            <a:spLocks noChangeArrowheads="1"/>
          </p:cNvSpPr>
          <p:nvPr/>
        </p:nvSpPr>
        <p:spPr bwMode="auto">
          <a:xfrm>
            <a:off x="57912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56" name="Oval 124"/>
          <p:cNvSpPr>
            <a:spLocks noChangeArrowheads="1"/>
          </p:cNvSpPr>
          <p:nvPr/>
        </p:nvSpPr>
        <p:spPr bwMode="auto">
          <a:xfrm>
            <a:off x="55626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57" name="Oval 125"/>
          <p:cNvSpPr>
            <a:spLocks noChangeArrowheads="1"/>
          </p:cNvSpPr>
          <p:nvPr/>
        </p:nvSpPr>
        <p:spPr bwMode="auto">
          <a:xfrm>
            <a:off x="53340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58" name="Oval 126"/>
          <p:cNvSpPr>
            <a:spLocks noChangeArrowheads="1"/>
          </p:cNvSpPr>
          <p:nvPr/>
        </p:nvSpPr>
        <p:spPr bwMode="auto">
          <a:xfrm>
            <a:off x="51054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59" name="Oval 127"/>
          <p:cNvSpPr>
            <a:spLocks noChangeArrowheads="1"/>
          </p:cNvSpPr>
          <p:nvPr/>
        </p:nvSpPr>
        <p:spPr bwMode="auto">
          <a:xfrm>
            <a:off x="48768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60" name="Oval 128"/>
          <p:cNvSpPr>
            <a:spLocks noChangeArrowheads="1"/>
          </p:cNvSpPr>
          <p:nvPr/>
        </p:nvSpPr>
        <p:spPr bwMode="auto">
          <a:xfrm>
            <a:off x="4648200" y="5922963"/>
            <a:ext cx="152400" cy="152400"/>
          </a:xfrm>
          <a:prstGeom prst="ellipse">
            <a:avLst/>
          </a:prstGeom>
          <a:solidFill>
            <a:schemeClr val="tx2"/>
          </a:solidFill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561" name="Text Box 129"/>
          <p:cNvSpPr txBox="1">
            <a:spLocks noChangeArrowheads="1"/>
          </p:cNvSpPr>
          <p:nvPr/>
        </p:nvSpPr>
        <p:spPr bwMode="auto">
          <a:xfrm>
            <a:off x="5791200" y="968376"/>
            <a:ext cx="4800600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id-ID" b="1">
                <a:latin typeface="Arial Narrow" panose="020B0606020202030204" pitchFamily="34" charset="0"/>
              </a:rPr>
              <a:t>Versi FTP Telkom             	        </a:t>
            </a:r>
            <a:r>
              <a:rPr lang="en-US" altLang="id-ID" b="1">
                <a:solidFill>
                  <a:schemeClr val="tx2"/>
                </a:solidFill>
                <a:latin typeface="Arial Narrow" panose="020B0606020202030204" pitchFamily="34" charset="0"/>
              </a:rPr>
              <a:t>Versi Amerika</a:t>
            </a:r>
          </a:p>
          <a:p>
            <a:endParaRPr lang="en-US" altLang="id-ID">
              <a:latin typeface="Arial Narrow" panose="020B0606020202030204" pitchFamily="34" charset="0"/>
            </a:endParaRPr>
          </a:p>
          <a:p>
            <a:r>
              <a:rPr lang="en-US" altLang="id-ID">
                <a:latin typeface="Arial Narrow" panose="020B0606020202030204" pitchFamily="34" charset="0"/>
              </a:rPr>
              <a:t>Gate way : Sentral 			</a:t>
            </a:r>
            <a:r>
              <a:rPr lang="en-US" altLang="id-ID">
                <a:solidFill>
                  <a:schemeClr val="tx2"/>
                </a:solidFill>
                <a:latin typeface="Arial Narrow" panose="020B0606020202030204" pitchFamily="34" charset="0"/>
              </a:rPr>
              <a:t>Class 1</a:t>
            </a:r>
          </a:p>
          <a:p>
            <a:r>
              <a:rPr lang="en-US" altLang="id-ID">
                <a:solidFill>
                  <a:schemeClr val="tx2"/>
                </a:solidFill>
                <a:latin typeface="Arial Narrow" panose="020B0606020202030204" pitchFamily="34" charset="0"/>
              </a:rPr>
              <a:t>Gerbang Internasional</a:t>
            </a:r>
          </a:p>
        </p:txBody>
      </p:sp>
      <p:sp>
        <p:nvSpPr>
          <p:cNvPr id="22562" name="Text Box 130"/>
          <p:cNvSpPr txBox="1">
            <a:spLocks noChangeArrowheads="1"/>
          </p:cNvSpPr>
          <p:nvPr/>
        </p:nvSpPr>
        <p:spPr bwMode="auto">
          <a:xfrm>
            <a:off x="6156325" y="5805488"/>
            <a:ext cx="1081088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id-ID">
                <a:latin typeface="Arial Narrow" panose="020B0606020202030204" pitchFamily="34" charset="0"/>
              </a:rPr>
              <a:t>Subscriber</a:t>
            </a:r>
          </a:p>
        </p:txBody>
      </p:sp>
      <p:sp>
        <p:nvSpPr>
          <p:cNvPr id="22563" name="Rectangle 131"/>
          <p:cNvSpPr>
            <a:spLocks noChangeArrowheads="1"/>
          </p:cNvSpPr>
          <p:nvPr/>
        </p:nvSpPr>
        <p:spPr bwMode="auto">
          <a:xfrm>
            <a:off x="5791201" y="5175251"/>
            <a:ext cx="44672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id-ID">
                <a:latin typeface="Arial Narrow" panose="020B0606020202030204" pitchFamily="34" charset="0"/>
              </a:rPr>
              <a:t>STO : Sentral Lokal atau End office 	</a:t>
            </a:r>
            <a:r>
              <a:rPr lang="en-US" altLang="id-ID">
                <a:solidFill>
                  <a:schemeClr val="tx2"/>
                </a:solidFill>
                <a:latin typeface="Arial Narrow" panose="020B0606020202030204" pitchFamily="34" charset="0"/>
              </a:rPr>
              <a:t>Class 5</a:t>
            </a:r>
          </a:p>
        </p:txBody>
      </p:sp>
      <p:sp>
        <p:nvSpPr>
          <p:cNvPr id="22564" name="Rectangle 132"/>
          <p:cNvSpPr>
            <a:spLocks noChangeArrowheads="1"/>
          </p:cNvSpPr>
          <p:nvPr/>
        </p:nvSpPr>
        <p:spPr bwMode="auto">
          <a:xfrm>
            <a:off x="5819776" y="4489451"/>
            <a:ext cx="44672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id-ID">
                <a:latin typeface="Arial Narrow" panose="020B0606020202030204" pitchFamily="34" charset="0"/>
              </a:rPr>
              <a:t>Primary Center : Sentral Trunk/Tandem	</a:t>
            </a:r>
            <a:r>
              <a:rPr lang="en-US" altLang="id-ID">
                <a:solidFill>
                  <a:schemeClr val="tx2"/>
                </a:solidFill>
                <a:latin typeface="Arial Narrow" panose="020B0606020202030204" pitchFamily="34" charset="0"/>
              </a:rPr>
              <a:t>Class 4</a:t>
            </a:r>
          </a:p>
        </p:txBody>
      </p:sp>
      <p:sp>
        <p:nvSpPr>
          <p:cNvPr id="22565" name="Rectangle 133"/>
          <p:cNvSpPr>
            <a:spLocks noChangeArrowheads="1"/>
          </p:cNvSpPr>
          <p:nvPr/>
        </p:nvSpPr>
        <p:spPr bwMode="auto">
          <a:xfrm>
            <a:off x="5819776" y="3408363"/>
            <a:ext cx="4467225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id-ID">
                <a:latin typeface="Arial Narrow" panose="020B0606020202030204" pitchFamily="34" charset="0"/>
              </a:rPr>
              <a:t>Secondary Center : Sentral trunk		</a:t>
            </a:r>
            <a:r>
              <a:rPr lang="en-US" altLang="id-ID">
                <a:solidFill>
                  <a:schemeClr val="tx2"/>
                </a:solidFill>
                <a:latin typeface="Arial Narrow" panose="020B0606020202030204" pitchFamily="34" charset="0"/>
              </a:rPr>
              <a:t>Class 3</a:t>
            </a:r>
          </a:p>
          <a:p>
            <a:r>
              <a:rPr lang="en-US" altLang="id-ID">
                <a:solidFill>
                  <a:schemeClr val="tx2"/>
                </a:solidFill>
                <a:latin typeface="Arial Narrow" panose="020B0606020202030204" pitchFamily="34" charset="0"/>
              </a:rPr>
              <a:t>/ Transit Regional</a:t>
            </a:r>
          </a:p>
        </p:txBody>
      </p:sp>
      <p:sp>
        <p:nvSpPr>
          <p:cNvPr id="22566" name="Rectangle 134"/>
          <p:cNvSpPr>
            <a:spLocks noChangeArrowheads="1"/>
          </p:cNvSpPr>
          <p:nvPr/>
        </p:nvSpPr>
        <p:spPr bwMode="auto">
          <a:xfrm>
            <a:off x="5819776" y="2355850"/>
            <a:ext cx="4467225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id-ID">
                <a:latin typeface="Arial Narrow" panose="020B0606020202030204" pitchFamily="34" charset="0"/>
              </a:rPr>
              <a:t>Tertiary Center : Sentral Trunk		</a:t>
            </a:r>
            <a:r>
              <a:rPr lang="en-US" altLang="id-ID">
                <a:solidFill>
                  <a:schemeClr val="tx2"/>
                </a:solidFill>
                <a:latin typeface="Arial Narrow" panose="020B0606020202030204" pitchFamily="34" charset="0"/>
              </a:rPr>
              <a:t>Class 2</a:t>
            </a:r>
          </a:p>
          <a:p>
            <a:r>
              <a:rPr lang="en-US" altLang="id-ID">
                <a:solidFill>
                  <a:schemeClr val="tx2"/>
                </a:solidFill>
                <a:latin typeface="Arial Narrow" panose="020B0606020202030204" pitchFamily="34" charset="0"/>
              </a:rPr>
              <a:t> / Transit Nasional</a:t>
            </a:r>
          </a:p>
        </p:txBody>
      </p:sp>
      <p:sp>
        <p:nvSpPr>
          <p:cNvPr id="22567" name="Rectangle 135"/>
          <p:cNvSpPr>
            <a:spLocks noChangeArrowheads="1"/>
          </p:cNvSpPr>
          <p:nvPr/>
        </p:nvSpPr>
        <p:spPr bwMode="auto">
          <a:xfrm>
            <a:off x="2438400" y="822326"/>
            <a:ext cx="2484438" cy="396875"/>
          </a:xfrm>
          <a:prstGeom prst="rect">
            <a:avLst/>
          </a:prstGeom>
          <a:solidFill>
            <a:srgbClr val="FFCC66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id-ID" sz="2000" b="1" i="1">
                <a:solidFill>
                  <a:schemeClr val="tx2"/>
                </a:solidFill>
                <a:latin typeface="Arial Narrow" panose="020B0606020202030204" pitchFamily="34" charset="0"/>
              </a:rPr>
              <a:t>Network Configuration </a:t>
            </a:r>
          </a:p>
        </p:txBody>
      </p:sp>
      <p:sp>
        <p:nvSpPr>
          <p:cNvPr id="22568" name="Line 136"/>
          <p:cNvSpPr>
            <a:spLocks noChangeShapeType="1"/>
          </p:cNvSpPr>
          <p:nvPr/>
        </p:nvSpPr>
        <p:spPr bwMode="auto">
          <a:xfrm>
            <a:off x="3810000" y="1960563"/>
            <a:ext cx="6096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69" name="Line 137"/>
          <p:cNvSpPr>
            <a:spLocks noChangeShapeType="1"/>
          </p:cNvSpPr>
          <p:nvPr/>
        </p:nvSpPr>
        <p:spPr bwMode="auto">
          <a:xfrm flipH="1">
            <a:off x="2971800" y="1960563"/>
            <a:ext cx="8382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70" name="Line 138"/>
          <p:cNvSpPr>
            <a:spLocks noChangeShapeType="1"/>
          </p:cNvSpPr>
          <p:nvPr/>
        </p:nvSpPr>
        <p:spPr bwMode="auto">
          <a:xfrm flipH="1">
            <a:off x="4038600" y="2874963"/>
            <a:ext cx="457200" cy="6096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71" name="Line 139"/>
          <p:cNvSpPr>
            <a:spLocks noChangeShapeType="1"/>
          </p:cNvSpPr>
          <p:nvPr/>
        </p:nvSpPr>
        <p:spPr bwMode="auto">
          <a:xfrm>
            <a:off x="4495800" y="2874963"/>
            <a:ext cx="457200" cy="6858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72" name="Line 140"/>
          <p:cNvSpPr>
            <a:spLocks noChangeShapeType="1"/>
          </p:cNvSpPr>
          <p:nvPr/>
        </p:nvSpPr>
        <p:spPr bwMode="auto">
          <a:xfrm flipH="1">
            <a:off x="2514600" y="2951163"/>
            <a:ext cx="38100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73" name="Line 141"/>
          <p:cNvSpPr>
            <a:spLocks noChangeShapeType="1"/>
          </p:cNvSpPr>
          <p:nvPr/>
        </p:nvSpPr>
        <p:spPr bwMode="auto">
          <a:xfrm>
            <a:off x="2895600" y="2951163"/>
            <a:ext cx="381000" cy="6096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74" name="Line 142"/>
          <p:cNvSpPr>
            <a:spLocks noChangeShapeType="1"/>
          </p:cNvSpPr>
          <p:nvPr/>
        </p:nvSpPr>
        <p:spPr bwMode="auto">
          <a:xfrm flipH="1">
            <a:off x="2209800" y="4017963"/>
            <a:ext cx="15240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75" name="Line 143"/>
          <p:cNvSpPr>
            <a:spLocks noChangeShapeType="1"/>
          </p:cNvSpPr>
          <p:nvPr/>
        </p:nvSpPr>
        <p:spPr bwMode="auto">
          <a:xfrm>
            <a:off x="2362200" y="4017963"/>
            <a:ext cx="3048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76" name="Line 144"/>
          <p:cNvSpPr>
            <a:spLocks noChangeShapeType="1"/>
          </p:cNvSpPr>
          <p:nvPr/>
        </p:nvSpPr>
        <p:spPr bwMode="auto">
          <a:xfrm>
            <a:off x="3962400" y="4017963"/>
            <a:ext cx="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77" name="Line 145"/>
          <p:cNvSpPr>
            <a:spLocks noChangeShapeType="1"/>
          </p:cNvSpPr>
          <p:nvPr/>
        </p:nvSpPr>
        <p:spPr bwMode="auto">
          <a:xfrm flipH="1">
            <a:off x="3505200" y="4017963"/>
            <a:ext cx="4572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78" name="Line 146"/>
          <p:cNvSpPr>
            <a:spLocks noChangeShapeType="1"/>
          </p:cNvSpPr>
          <p:nvPr/>
        </p:nvSpPr>
        <p:spPr bwMode="auto">
          <a:xfrm flipH="1">
            <a:off x="4800600" y="4017963"/>
            <a:ext cx="2286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79" name="Line 147"/>
          <p:cNvSpPr>
            <a:spLocks noChangeShapeType="1"/>
          </p:cNvSpPr>
          <p:nvPr/>
        </p:nvSpPr>
        <p:spPr bwMode="auto">
          <a:xfrm>
            <a:off x="4953000" y="4017963"/>
            <a:ext cx="3810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80" name="Line 148"/>
          <p:cNvSpPr>
            <a:spLocks noChangeShapeType="1"/>
          </p:cNvSpPr>
          <p:nvPr/>
        </p:nvSpPr>
        <p:spPr bwMode="auto">
          <a:xfrm flipH="1">
            <a:off x="1905000" y="4779963"/>
            <a:ext cx="228600" cy="6096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81" name="Line 149"/>
          <p:cNvSpPr>
            <a:spLocks noChangeShapeType="1"/>
          </p:cNvSpPr>
          <p:nvPr/>
        </p:nvSpPr>
        <p:spPr bwMode="auto">
          <a:xfrm>
            <a:off x="2133600" y="4779963"/>
            <a:ext cx="15240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82" name="Line 150"/>
          <p:cNvSpPr>
            <a:spLocks noChangeShapeType="1"/>
          </p:cNvSpPr>
          <p:nvPr/>
        </p:nvSpPr>
        <p:spPr bwMode="auto">
          <a:xfrm flipH="1">
            <a:off x="2514600" y="4779963"/>
            <a:ext cx="15240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83" name="Line 151"/>
          <p:cNvSpPr>
            <a:spLocks noChangeShapeType="1"/>
          </p:cNvSpPr>
          <p:nvPr/>
        </p:nvSpPr>
        <p:spPr bwMode="auto">
          <a:xfrm>
            <a:off x="2667000" y="4856163"/>
            <a:ext cx="1524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84" name="Line 152"/>
          <p:cNvSpPr>
            <a:spLocks noChangeShapeType="1"/>
          </p:cNvSpPr>
          <p:nvPr/>
        </p:nvSpPr>
        <p:spPr bwMode="auto">
          <a:xfrm>
            <a:off x="2819400" y="4856163"/>
            <a:ext cx="3048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85" name="Line 153"/>
          <p:cNvSpPr>
            <a:spLocks noChangeShapeType="1"/>
          </p:cNvSpPr>
          <p:nvPr/>
        </p:nvSpPr>
        <p:spPr bwMode="auto">
          <a:xfrm flipH="1">
            <a:off x="3657600" y="4779963"/>
            <a:ext cx="30480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86" name="Line 154"/>
          <p:cNvSpPr>
            <a:spLocks noChangeShapeType="1"/>
          </p:cNvSpPr>
          <p:nvPr/>
        </p:nvSpPr>
        <p:spPr bwMode="auto">
          <a:xfrm>
            <a:off x="3962400" y="4779963"/>
            <a:ext cx="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87" name="Line 155"/>
          <p:cNvSpPr>
            <a:spLocks noChangeShapeType="1"/>
          </p:cNvSpPr>
          <p:nvPr/>
        </p:nvSpPr>
        <p:spPr bwMode="auto">
          <a:xfrm>
            <a:off x="3962400" y="4779963"/>
            <a:ext cx="30480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88" name="Line 156"/>
          <p:cNvSpPr>
            <a:spLocks noChangeShapeType="1"/>
          </p:cNvSpPr>
          <p:nvPr/>
        </p:nvSpPr>
        <p:spPr bwMode="auto">
          <a:xfrm>
            <a:off x="4724400" y="4779963"/>
            <a:ext cx="0" cy="5334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89" name="Line 157"/>
          <p:cNvSpPr>
            <a:spLocks noChangeShapeType="1"/>
          </p:cNvSpPr>
          <p:nvPr/>
        </p:nvSpPr>
        <p:spPr bwMode="auto">
          <a:xfrm>
            <a:off x="5334000" y="4856163"/>
            <a:ext cx="762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90" name="Line 158"/>
          <p:cNvSpPr>
            <a:spLocks noChangeShapeType="1"/>
          </p:cNvSpPr>
          <p:nvPr/>
        </p:nvSpPr>
        <p:spPr bwMode="auto">
          <a:xfrm flipH="1">
            <a:off x="5029200" y="4856163"/>
            <a:ext cx="3048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91" name="Line 159"/>
          <p:cNvSpPr>
            <a:spLocks noChangeShapeType="1"/>
          </p:cNvSpPr>
          <p:nvPr/>
        </p:nvSpPr>
        <p:spPr bwMode="auto">
          <a:xfrm flipH="1">
            <a:off x="4419600" y="4856163"/>
            <a:ext cx="2286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92" name="Line 160"/>
          <p:cNvSpPr>
            <a:spLocks noChangeShapeType="1"/>
          </p:cNvSpPr>
          <p:nvPr/>
        </p:nvSpPr>
        <p:spPr bwMode="auto">
          <a:xfrm flipH="1">
            <a:off x="1828800" y="5541963"/>
            <a:ext cx="762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93" name="Line 161"/>
          <p:cNvSpPr>
            <a:spLocks noChangeShapeType="1"/>
          </p:cNvSpPr>
          <p:nvPr/>
        </p:nvSpPr>
        <p:spPr bwMode="auto">
          <a:xfrm flipH="1">
            <a:off x="2057400" y="5541963"/>
            <a:ext cx="1524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94" name="Line 162"/>
          <p:cNvSpPr>
            <a:spLocks noChangeShapeType="1"/>
          </p:cNvSpPr>
          <p:nvPr/>
        </p:nvSpPr>
        <p:spPr bwMode="auto">
          <a:xfrm>
            <a:off x="2209800" y="5541963"/>
            <a:ext cx="762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95" name="Line 163"/>
          <p:cNvSpPr>
            <a:spLocks noChangeShapeType="1"/>
          </p:cNvSpPr>
          <p:nvPr/>
        </p:nvSpPr>
        <p:spPr bwMode="auto">
          <a:xfrm>
            <a:off x="2514600" y="5541963"/>
            <a:ext cx="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96" name="Line 164"/>
          <p:cNvSpPr>
            <a:spLocks noChangeShapeType="1"/>
          </p:cNvSpPr>
          <p:nvPr/>
        </p:nvSpPr>
        <p:spPr bwMode="auto">
          <a:xfrm flipH="1">
            <a:off x="2743200" y="5541963"/>
            <a:ext cx="762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97" name="Line 165"/>
          <p:cNvSpPr>
            <a:spLocks noChangeShapeType="1"/>
          </p:cNvSpPr>
          <p:nvPr/>
        </p:nvSpPr>
        <p:spPr bwMode="auto">
          <a:xfrm flipH="1">
            <a:off x="2971800" y="5541963"/>
            <a:ext cx="1524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98" name="Line 166"/>
          <p:cNvSpPr>
            <a:spLocks noChangeShapeType="1"/>
          </p:cNvSpPr>
          <p:nvPr/>
        </p:nvSpPr>
        <p:spPr bwMode="auto">
          <a:xfrm>
            <a:off x="3124200" y="5541963"/>
            <a:ext cx="1524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599" name="Line 167"/>
          <p:cNvSpPr>
            <a:spLocks noChangeShapeType="1"/>
          </p:cNvSpPr>
          <p:nvPr/>
        </p:nvSpPr>
        <p:spPr bwMode="auto">
          <a:xfrm flipH="1">
            <a:off x="3505200" y="5541963"/>
            <a:ext cx="1524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00" name="Line 168"/>
          <p:cNvSpPr>
            <a:spLocks noChangeShapeType="1"/>
          </p:cNvSpPr>
          <p:nvPr/>
        </p:nvSpPr>
        <p:spPr bwMode="auto">
          <a:xfrm>
            <a:off x="3657600" y="5618163"/>
            <a:ext cx="76200" cy="3048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01" name="Line 169"/>
          <p:cNvSpPr>
            <a:spLocks noChangeShapeType="1"/>
          </p:cNvSpPr>
          <p:nvPr/>
        </p:nvSpPr>
        <p:spPr bwMode="auto">
          <a:xfrm>
            <a:off x="3962400" y="5541963"/>
            <a:ext cx="4572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02" name="Line 170"/>
          <p:cNvSpPr>
            <a:spLocks noChangeShapeType="1"/>
          </p:cNvSpPr>
          <p:nvPr/>
        </p:nvSpPr>
        <p:spPr bwMode="auto">
          <a:xfrm>
            <a:off x="3962400" y="5541963"/>
            <a:ext cx="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03" name="Line 171"/>
          <p:cNvSpPr>
            <a:spLocks noChangeShapeType="1"/>
          </p:cNvSpPr>
          <p:nvPr/>
        </p:nvSpPr>
        <p:spPr bwMode="auto">
          <a:xfrm>
            <a:off x="3962400" y="5541963"/>
            <a:ext cx="2286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04" name="Line 172"/>
          <p:cNvSpPr>
            <a:spLocks noChangeShapeType="1"/>
          </p:cNvSpPr>
          <p:nvPr/>
        </p:nvSpPr>
        <p:spPr bwMode="auto">
          <a:xfrm>
            <a:off x="4724400" y="5541963"/>
            <a:ext cx="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05" name="Line 173"/>
          <p:cNvSpPr>
            <a:spLocks noChangeShapeType="1"/>
          </p:cNvSpPr>
          <p:nvPr/>
        </p:nvSpPr>
        <p:spPr bwMode="auto">
          <a:xfrm flipH="1">
            <a:off x="5181600" y="5541963"/>
            <a:ext cx="3048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06" name="Line 174"/>
          <p:cNvSpPr>
            <a:spLocks noChangeShapeType="1"/>
          </p:cNvSpPr>
          <p:nvPr/>
        </p:nvSpPr>
        <p:spPr bwMode="auto">
          <a:xfrm flipH="1">
            <a:off x="5410200" y="5541963"/>
            <a:ext cx="762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07" name="Line 175"/>
          <p:cNvSpPr>
            <a:spLocks noChangeShapeType="1"/>
          </p:cNvSpPr>
          <p:nvPr/>
        </p:nvSpPr>
        <p:spPr bwMode="auto">
          <a:xfrm>
            <a:off x="5486400" y="5541963"/>
            <a:ext cx="1524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08" name="Line 176"/>
          <p:cNvSpPr>
            <a:spLocks noChangeShapeType="1"/>
          </p:cNvSpPr>
          <p:nvPr/>
        </p:nvSpPr>
        <p:spPr bwMode="auto">
          <a:xfrm>
            <a:off x="5486400" y="5541963"/>
            <a:ext cx="3048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09" name="Line 177"/>
          <p:cNvSpPr>
            <a:spLocks noChangeShapeType="1"/>
          </p:cNvSpPr>
          <p:nvPr/>
        </p:nvSpPr>
        <p:spPr bwMode="auto">
          <a:xfrm>
            <a:off x="4724400" y="5541963"/>
            <a:ext cx="228600" cy="4572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10" name="Line 178"/>
          <p:cNvSpPr>
            <a:spLocks noChangeShapeType="1"/>
          </p:cNvSpPr>
          <p:nvPr/>
        </p:nvSpPr>
        <p:spPr bwMode="auto">
          <a:xfrm flipH="1">
            <a:off x="1676400" y="5541963"/>
            <a:ext cx="152400" cy="38100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11" name="Line 179"/>
          <p:cNvSpPr>
            <a:spLocks noChangeShapeType="1"/>
          </p:cNvSpPr>
          <p:nvPr/>
        </p:nvSpPr>
        <p:spPr bwMode="auto">
          <a:xfrm flipH="1">
            <a:off x="4495800" y="1731963"/>
            <a:ext cx="1219200" cy="0"/>
          </a:xfrm>
          <a:prstGeom prst="line">
            <a:avLst/>
          </a:prstGeom>
          <a:noFill/>
          <a:ln w="12700" cap="sq">
            <a:solidFill>
              <a:srgbClr val="99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12" name="Line 180"/>
          <p:cNvSpPr>
            <a:spLocks noChangeShapeType="1"/>
          </p:cNvSpPr>
          <p:nvPr/>
        </p:nvSpPr>
        <p:spPr bwMode="auto">
          <a:xfrm flipH="1">
            <a:off x="4953000" y="2570163"/>
            <a:ext cx="838200" cy="0"/>
          </a:xfrm>
          <a:prstGeom prst="line">
            <a:avLst/>
          </a:prstGeom>
          <a:noFill/>
          <a:ln w="12700" cap="sq">
            <a:solidFill>
              <a:srgbClr val="99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13" name="Line 181"/>
          <p:cNvSpPr>
            <a:spLocks noChangeShapeType="1"/>
          </p:cNvSpPr>
          <p:nvPr/>
        </p:nvSpPr>
        <p:spPr bwMode="auto">
          <a:xfrm flipH="1">
            <a:off x="5334000" y="3636963"/>
            <a:ext cx="457200" cy="0"/>
          </a:xfrm>
          <a:prstGeom prst="line">
            <a:avLst/>
          </a:prstGeom>
          <a:noFill/>
          <a:ln w="12700" cap="sq">
            <a:solidFill>
              <a:srgbClr val="99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14" name="Line 182"/>
          <p:cNvSpPr>
            <a:spLocks noChangeShapeType="1"/>
          </p:cNvSpPr>
          <p:nvPr/>
        </p:nvSpPr>
        <p:spPr bwMode="auto">
          <a:xfrm flipH="1">
            <a:off x="5638800" y="4703763"/>
            <a:ext cx="152400" cy="0"/>
          </a:xfrm>
          <a:prstGeom prst="line">
            <a:avLst/>
          </a:prstGeom>
          <a:noFill/>
          <a:ln w="12700" cap="sq">
            <a:solidFill>
              <a:srgbClr val="99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15" name="Line 183"/>
          <p:cNvSpPr>
            <a:spLocks noChangeShapeType="1"/>
          </p:cNvSpPr>
          <p:nvPr/>
        </p:nvSpPr>
        <p:spPr bwMode="auto">
          <a:xfrm flipH="1">
            <a:off x="5638800" y="5389563"/>
            <a:ext cx="228600" cy="0"/>
          </a:xfrm>
          <a:prstGeom prst="line">
            <a:avLst/>
          </a:prstGeom>
          <a:noFill/>
          <a:ln w="12700" cap="sq">
            <a:solidFill>
              <a:srgbClr val="99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id-ID"/>
          </a:p>
        </p:txBody>
      </p:sp>
      <p:sp>
        <p:nvSpPr>
          <p:cNvPr id="22616" name="Rectangle 184"/>
          <p:cNvSpPr>
            <a:spLocks noChangeArrowheads="1"/>
          </p:cNvSpPr>
          <p:nvPr/>
        </p:nvSpPr>
        <p:spPr bwMode="auto">
          <a:xfrm>
            <a:off x="2057400" y="3484563"/>
            <a:ext cx="609600" cy="381000"/>
          </a:xfrm>
          <a:prstGeom prst="rect">
            <a:avLst/>
          </a:prstGeom>
          <a:solidFill>
            <a:schemeClr val="accent1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chemeClr val="accent1"/>
            </a:extrusionClr>
            <a:contourClr>
              <a:schemeClr val="accent1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617" name="Rectangle 185"/>
          <p:cNvSpPr>
            <a:spLocks noChangeArrowheads="1"/>
          </p:cNvSpPr>
          <p:nvPr/>
        </p:nvSpPr>
        <p:spPr bwMode="auto">
          <a:xfrm>
            <a:off x="4724400" y="3484563"/>
            <a:ext cx="609600" cy="381000"/>
          </a:xfrm>
          <a:prstGeom prst="rect">
            <a:avLst/>
          </a:prstGeom>
          <a:solidFill>
            <a:schemeClr val="accent1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chemeClr val="accent1"/>
            </a:extrusionClr>
            <a:contourClr>
              <a:schemeClr val="accent1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618" name="Rectangle 186"/>
          <p:cNvSpPr>
            <a:spLocks noChangeArrowheads="1"/>
          </p:cNvSpPr>
          <p:nvPr/>
        </p:nvSpPr>
        <p:spPr bwMode="auto">
          <a:xfrm>
            <a:off x="3733800" y="3484563"/>
            <a:ext cx="609600" cy="381000"/>
          </a:xfrm>
          <a:prstGeom prst="rect">
            <a:avLst/>
          </a:prstGeom>
          <a:solidFill>
            <a:schemeClr val="accent1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chemeClr val="accent1"/>
            </a:extrusionClr>
            <a:contourClr>
              <a:schemeClr val="accent1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619" name="Rectangle 187"/>
          <p:cNvSpPr>
            <a:spLocks noChangeArrowheads="1"/>
          </p:cNvSpPr>
          <p:nvPr/>
        </p:nvSpPr>
        <p:spPr bwMode="auto">
          <a:xfrm>
            <a:off x="1981200" y="4551363"/>
            <a:ext cx="304800" cy="228600"/>
          </a:xfrm>
          <a:prstGeom prst="rect">
            <a:avLst/>
          </a:prstGeom>
          <a:solidFill>
            <a:srgbClr val="FF99FF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99FF"/>
            </a:extrusionClr>
            <a:contourClr>
              <a:srgbClr val="FF99FF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620" name="Rectangle 188"/>
          <p:cNvSpPr>
            <a:spLocks noChangeArrowheads="1"/>
          </p:cNvSpPr>
          <p:nvPr/>
        </p:nvSpPr>
        <p:spPr bwMode="auto">
          <a:xfrm>
            <a:off x="5181600" y="4475163"/>
            <a:ext cx="304800" cy="228600"/>
          </a:xfrm>
          <a:prstGeom prst="rect">
            <a:avLst/>
          </a:prstGeom>
          <a:solidFill>
            <a:srgbClr val="FF99FF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99FF"/>
            </a:extrusionClr>
            <a:contourClr>
              <a:srgbClr val="FF99FF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621" name="Rectangle 189"/>
          <p:cNvSpPr>
            <a:spLocks noChangeArrowheads="1"/>
          </p:cNvSpPr>
          <p:nvPr/>
        </p:nvSpPr>
        <p:spPr bwMode="auto">
          <a:xfrm>
            <a:off x="2514600" y="4475163"/>
            <a:ext cx="304800" cy="228600"/>
          </a:xfrm>
          <a:prstGeom prst="rect">
            <a:avLst/>
          </a:prstGeom>
          <a:solidFill>
            <a:srgbClr val="FF99FF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99FF"/>
            </a:extrusionClr>
            <a:contourClr>
              <a:srgbClr val="FF99FF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622" name="Rectangle 190"/>
          <p:cNvSpPr>
            <a:spLocks noChangeArrowheads="1"/>
          </p:cNvSpPr>
          <p:nvPr/>
        </p:nvSpPr>
        <p:spPr bwMode="auto">
          <a:xfrm>
            <a:off x="4572000" y="4475163"/>
            <a:ext cx="304800" cy="228600"/>
          </a:xfrm>
          <a:prstGeom prst="rect">
            <a:avLst/>
          </a:prstGeom>
          <a:solidFill>
            <a:srgbClr val="FF99FF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99FF"/>
            </a:extrusionClr>
            <a:contourClr>
              <a:srgbClr val="FF99FF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623" name="Rectangle 191"/>
          <p:cNvSpPr>
            <a:spLocks noChangeArrowheads="1"/>
          </p:cNvSpPr>
          <p:nvPr/>
        </p:nvSpPr>
        <p:spPr bwMode="auto">
          <a:xfrm>
            <a:off x="3810000" y="4475163"/>
            <a:ext cx="304800" cy="228600"/>
          </a:xfrm>
          <a:prstGeom prst="rect">
            <a:avLst/>
          </a:prstGeom>
          <a:solidFill>
            <a:srgbClr val="FF99FF"/>
          </a:solidFill>
          <a:ln w="9525">
            <a:miter lim="800000"/>
            <a:headEnd/>
            <a:tailEnd/>
          </a:ln>
          <a:scene3d>
            <a:camera prst="legacyPerspectiveBottom"/>
            <a:lightRig rig="legacyFlat3" dir="t"/>
          </a:scene3d>
          <a:sp3d extrusionH="887400" prstMaterial="legacyMatte">
            <a:bevelT w="13500" h="13500" prst="angle"/>
            <a:bevelB w="13500" h="13500" prst="angle"/>
            <a:extrusionClr>
              <a:srgbClr val="FF99FF"/>
            </a:extrusionClr>
            <a:contourClr>
              <a:srgbClr val="FF99FF"/>
            </a:contourClr>
          </a:sp3d>
        </p:spPr>
        <p:txBody>
          <a:bodyPr wrap="none" anchor="ctr">
            <a:flatTx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id-ID" altLang="id-ID"/>
          </a:p>
        </p:txBody>
      </p:sp>
      <p:sp>
        <p:nvSpPr>
          <p:cNvPr id="22624" name="Slide Number Placeholder 95"/>
          <p:cNvSpPr>
            <a:spLocks noGrp="1"/>
          </p:cNvSpPr>
          <p:nvPr>
            <p:ph type="sldNum" sz="quarter" idx="429496729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855DE40-9AD2-4DEF-8597-F56E73D1CF18}" type="slidenum">
              <a:rPr lang="en-US" altLang="id-ID">
                <a:latin typeface="Arial Black" panose="020B0A04020102020204" pitchFamily="34" charset="0"/>
              </a:rPr>
              <a:pPr eaLnBrk="1" hangingPunct="1"/>
              <a:t>6</a:t>
            </a:fld>
            <a:endParaRPr lang="en-US" altLang="id-ID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336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Slide Number Placeholder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C755073-0CF7-4155-9BEF-E91609F39F1D}" type="slidenum">
              <a:rPr lang="en-US" altLang="id-ID">
                <a:latin typeface="Arial Black" panose="020B0A04020102020204" pitchFamily="34" charset="0"/>
              </a:rPr>
              <a:pPr eaLnBrk="1" hangingPunct="1"/>
              <a:t>7</a:t>
            </a:fld>
            <a:endParaRPr lang="en-US" altLang="id-ID">
              <a:latin typeface="Arial Black" panose="020B0A04020102020204" pitchFamily="34" charset="0"/>
            </a:endParaRPr>
          </a:p>
        </p:txBody>
      </p:sp>
      <p:pic>
        <p:nvPicPr>
          <p:cNvPr id="2355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136469"/>
            <a:ext cx="7772400" cy="5064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52080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id-ID" altLang="id-ID" sz="3600"/>
              <a:t>Sentral Manual</a:t>
            </a:r>
            <a:endParaRPr lang="en-US" altLang="id-ID" sz="3600"/>
          </a:p>
        </p:txBody>
      </p:sp>
      <p:sp>
        <p:nvSpPr>
          <p:cNvPr id="24579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1981200" y="6245225"/>
            <a:ext cx="21336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fld id="{C854EF67-8BA4-4334-B529-AFBEFDF90235}" type="slidenum">
              <a:rPr lang="en-US" altLang="id-ID"/>
              <a:pPr algn="l" eaLnBrk="1" hangingPunct="1"/>
              <a:t>8</a:t>
            </a:fld>
            <a:endParaRPr lang="en-US" altLang="id-ID"/>
          </a:p>
        </p:txBody>
      </p:sp>
      <p:sp>
        <p:nvSpPr>
          <p:cNvPr id="24580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838200" y="1600200"/>
            <a:ext cx="4648201" cy="4495800"/>
          </a:xfrm>
        </p:spPr>
        <p:txBody>
          <a:bodyPr/>
          <a:lstStyle/>
          <a:p>
            <a:r>
              <a:rPr lang="id-ID" altLang="id-ID" sz="2400" dirty="0"/>
              <a:t>Pembentukan hubungan antara pemanggil dengan yang dipanggil dilakukan melalui operator</a:t>
            </a:r>
          </a:p>
          <a:p>
            <a:r>
              <a:rPr lang="id-ID" altLang="id-ID" sz="2400" dirty="0"/>
              <a:t>Salah satu kelemahan:</a:t>
            </a:r>
          </a:p>
          <a:p>
            <a:pPr lvl="1"/>
            <a:r>
              <a:rPr lang="id-ID" altLang="id-ID" sz="2000" dirty="0"/>
              <a:t>Privacy tidak terjaga</a:t>
            </a:r>
          </a:p>
          <a:p>
            <a:endParaRPr lang="id-ID" altLang="id-ID" sz="2400" dirty="0"/>
          </a:p>
          <a:p>
            <a:endParaRPr lang="en-US" altLang="id-ID" sz="2400" dirty="0"/>
          </a:p>
        </p:txBody>
      </p:sp>
      <p:pic>
        <p:nvPicPr>
          <p:cNvPr id="24581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738" y="1366753"/>
            <a:ext cx="4667250" cy="4729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2" name="Picture 200" descr="TelephoneExchange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514" y="4030662"/>
            <a:ext cx="2665412" cy="2065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3" name="Rectangle 201"/>
          <p:cNvSpPr>
            <a:spLocks noChangeArrowheads="1"/>
          </p:cNvSpPr>
          <p:nvPr/>
        </p:nvSpPr>
        <p:spPr bwMode="auto">
          <a:xfrm>
            <a:off x="7751764" y="5765800"/>
            <a:ext cx="2644775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id-ID" sz="600">
                <a:solidFill>
                  <a:schemeClr val="bg1"/>
                </a:solidFill>
              </a:rPr>
              <a:t>www.archive.org/details/1945-12-06_Nazis_Face_War_Crime_Evidence</a:t>
            </a:r>
          </a:p>
        </p:txBody>
      </p:sp>
    </p:spTree>
    <p:extLst>
      <p:ext uri="{BB962C8B-B14F-4D97-AF65-F5344CB8AC3E}">
        <p14:creationId xmlns:p14="http://schemas.microsoft.com/office/powerpoint/2010/main" val="1570511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1" y="842466"/>
            <a:ext cx="8229600" cy="1143000"/>
          </a:xfrm>
        </p:spPr>
        <p:txBody>
          <a:bodyPr/>
          <a:lstStyle/>
          <a:p>
            <a:r>
              <a:rPr lang="id-ID" altLang="id-ID" dirty="0" smtClean="0"/>
              <a:t>Strowger Exchange</a:t>
            </a:r>
            <a:endParaRPr lang="en-US" altLang="id-ID" dirty="0" smtClean="0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561703" y="1600201"/>
            <a:ext cx="5458097" cy="4194175"/>
          </a:xfrm>
        </p:spPr>
        <p:txBody>
          <a:bodyPr/>
          <a:lstStyle/>
          <a:p>
            <a:r>
              <a:rPr lang="id-ID" altLang="id-ID" sz="2400" dirty="0"/>
              <a:t>The first automatic exchange</a:t>
            </a:r>
          </a:p>
          <a:p>
            <a:r>
              <a:rPr lang="id-ID" altLang="id-ID" sz="2400" dirty="0"/>
              <a:t>A mechanical exchange</a:t>
            </a:r>
          </a:p>
          <a:p>
            <a:r>
              <a:rPr lang="id-ID" altLang="id-ID" sz="2400" dirty="0"/>
              <a:t>Ditemukan oleh </a:t>
            </a:r>
            <a:r>
              <a:rPr lang="en-US" altLang="id-ID" sz="2400" i="1" dirty="0" err="1"/>
              <a:t>Almon</a:t>
            </a:r>
            <a:r>
              <a:rPr lang="en-US" altLang="id-ID" sz="2400" i="1" dirty="0"/>
              <a:t> Brown </a:t>
            </a:r>
            <a:r>
              <a:rPr lang="en-US" altLang="id-ID" sz="2400" i="1" dirty="0" err="1"/>
              <a:t>Strowger</a:t>
            </a:r>
            <a:r>
              <a:rPr lang="id-ID" altLang="id-ID" sz="2400" dirty="0"/>
              <a:t> (</a:t>
            </a:r>
            <a:r>
              <a:rPr lang="en-US" altLang="id-ID" sz="2400" dirty="0"/>
              <a:t>1839 – May 26, 1902)</a:t>
            </a:r>
            <a:endParaRPr lang="id-ID" altLang="id-ID" sz="2400" dirty="0"/>
          </a:p>
          <a:p>
            <a:r>
              <a:rPr lang="id-ID" altLang="id-ID" sz="2400" dirty="0"/>
              <a:t>Disebut juga dengan nama </a:t>
            </a:r>
            <a:r>
              <a:rPr lang="id-ID" altLang="id-ID" sz="2400" i="1" dirty="0"/>
              <a:t>Step-by-step exchange</a:t>
            </a:r>
          </a:p>
          <a:p>
            <a:r>
              <a:rPr lang="id-ID" altLang="id-ID" sz="2400" dirty="0"/>
              <a:t>Tidak perlu ada operator</a:t>
            </a:r>
            <a:endParaRPr lang="en-US" altLang="id-ID" sz="2000" dirty="0"/>
          </a:p>
          <a:p>
            <a:r>
              <a:rPr lang="en-US" altLang="id-ID" sz="2000" dirty="0"/>
              <a:t> </a:t>
            </a:r>
            <a:r>
              <a:rPr lang="en-US" altLang="id-ID" sz="2400" dirty="0" err="1"/>
              <a:t>satu</a:t>
            </a:r>
            <a:r>
              <a:rPr lang="en-US" altLang="id-ID" sz="2400" dirty="0"/>
              <a:t> selector </a:t>
            </a:r>
            <a:r>
              <a:rPr lang="en-US" altLang="id-ID" sz="2400" dirty="0" err="1"/>
              <a:t>mewakili</a:t>
            </a:r>
            <a:r>
              <a:rPr lang="en-US" altLang="id-ID" sz="2400" dirty="0"/>
              <a:t> </a:t>
            </a:r>
            <a:r>
              <a:rPr lang="en-US" altLang="id-ID" sz="2400" dirty="0" err="1"/>
              <a:t>satu</a:t>
            </a:r>
            <a:r>
              <a:rPr lang="en-US" altLang="id-ID" sz="2400" dirty="0"/>
              <a:t> digit </a:t>
            </a:r>
            <a:r>
              <a:rPr lang="en-US" altLang="id-ID" sz="2400" dirty="0" err="1"/>
              <a:t>nomor</a:t>
            </a:r>
            <a:r>
              <a:rPr lang="en-US" altLang="id-ID" sz="2400" dirty="0"/>
              <a:t> </a:t>
            </a:r>
            <a:r>
              <a:rPr lang="en-US" altLang="id-ID" sz="2400" dirty="0" err="1"/>
              <a:t>telepon</a:t>
            </a:r>
            <a:endParaRPr lang="id-ID" altLang="id-ID" sz="2400" dirty="0"/>
          </a:p>
        </p:txBody>
      </p:sp>
      <p:pic>
        <p:nvPicPr>
          <p:cNvPr id="25604" name="Picture 5" descr="Almon_Strowger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86550" y="1578658"/>
            <a:ext cx="2232025" cy="2232025"/>
          </a:xfrm>
        </p:spPr>
      </p:pic>
      <p:sp>
        <p:nvSpPr>
          <p:cNvPr id="25605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1981200" y="6245225"/>
            <a:ext cx="2133600" cy="4762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 eaLnBrk="1" hangingPunct="1"/>
            <a:fld id="{F4B41D26-4624-4DF6-8D98-622AACBEC7E9}" type="slidenum">
              <a:rPr lang="en-US" altLang="id-ID"/>
              <a:pPr algn="l" eaLnBrk="1" hangingPunct="1"/>
              <a:t>9</a:t>
            </a:fld>
            <a:endParaRPr lang="en-US" altLang="id-ID"/>
          </a:p>
        </p:txBody>
      </p:sp>
      <p:pic>
        <p:nvPicPr>
          <p:cNvPr id="25606" name="Picture 1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8793" y="1063625"/>
            <a:ext cx="2400300" cy="300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7" name="Picture 10" descr="olddial1s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8388" y="4013201"/>
            <a:ext cx="1905000" cy="178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492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E Tel-U Templat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3E96605870C0489C2C9B7147DB22B7" ma:contentTypeVersion="2" ma:contentTypeDescription="Create a new document." ma:contentTypeScope="" ma:versionID="b8aa8ee7932cf3b94921c556ba51a430">
  <xsd:schema xmlns:xsd="http://www.w3.org/2001/XMLSchema" xmlns:xs="http://www.w3.org/2001/XMLSchema" xmlns:p="http://schemas.microsoft.com/office/2006/metadata/properties" xmlns:ns2="8b6d2ce9-e55f-4073-85cf-da54aca034e2" targetNamespace="http://schemas.microsoft.com/office/2006/metadata/properties" ma:root="true" ma:fieldsID="91d1b4611bc72be3e3b441cc382ad8da" ns2:_="">
    <xsd:import namespace="8b6d2ce9-e55f-4073-85cf-da54aca034e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6d2ce9-e55f-4073-85cf-da54aca034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22BD8E6-EA4F-4D64-8E1F-5EC7EB01A9C1}"/>
</file>

<file path=customXml/itemProps2.xml><?xml version="1.0" encoding="utf-8"?>
<ds:datastoreItem xmlns:ds="http://schemas.openxmlformats.org/officeDocument/2006/customXml" ds:itemID="{8B8A5685-F106-4C04-9A43-408733276598}"/>
</file>

<file path=customXml/itemProps3.xml><?xml version="1.0" encoding="utf-8"?>
<ds:datastoreItem xmlns:ds="http://schemas.openxmlformats.org/officeDocument/2006/customXml" ds:itemID="{051D4A6B-64B5-450C-9529-91D402CF69B6}"/>
</file>

<file path=docProps/app.xml><?xml version="1.0" encoding="utf-8"?>
<Properties xmlns="http://schemas.openxmlformats.org/officeDocument/2006/extended-properties" xmlns:vt="http://schemas.openxmlformats.org/officeDocument/2006/docPropsVTypes">
  <Template>SEE Tel-U Template v2</Template>
  <TotalTime>18</TotalTime>
  <Words>778</Words>
  <Application>Microsoft Office PowerPoint</Application>
  <PresentationFormat>Widescreen</PresentationFormat>
  <Paragraphs>221</Paragraphs>
  <Slides>35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5</vt:i4>
      </vt:variant>
      <vt:variant>
        <vt:lpstr>Slide Titles</vt:lpstr>
      </vt:variant>
      <vt:variant>
        <vt:i4>35</vt:i4>
      </vt:variant>
    </vt:vector>
  </HeadingPairs>
  <TitlesOfParts>
    <vt:vector size="52" baseType="lpstr">
      <vt:lpstr>Arial</vt:lpstr>
      <vt:lpstr>Arial Black</vt:lpstr>
      <vt:lpstr>Arial Narrow</vt:lpstr>
      <vt:lpstr>AvantGarde Bk BT</vt:lpstr>
      <vt:lpstr>Calibri</vt:lpstr>
      <vt:lpstr>Calibri Light</vt:lpstr>
      <vt:lpstr>Comic Sans MS</vt:lpstr>
      <vt:lpstr>ITC Avant Garde Gothic</vt:lpstr>
      <vt:lpstr>Symbol</vt:lpstr>
      <vt:lpstr>Times New Roman</vt:lpstr>
      <vt:lpstr>Wingdings</vt:lpstr>
      <vt:lpstr>SEE Tel-U Template</vt:lpstr>
      <vt:lpstr>Visio</vt:lpstr>
      <vt:lpstr>CorelDRAW</vt:lpstr>
      <vt:lpstr>Image</vt:lpstr>
      <vt:lpstr>Microsoft Office Visio Drawing</vt:lpstr>
      <vt:lpstr>Microsoft Visio Drawing</vt:lpstr>
      <vt:lpstr>Hierari Jaringan, Sistem Penomoran, Routing dan Dasar Signaling</vt:lpstr>
      <vt:lpstr>Hirarki Jaringan</vt:lpstr>
      <vt:lpstr>Struktur Jaringan</vt:lpstr>
      <vt:lpstr>Topologi Dasar Jartel</vt:lpstr>
      <vt:lpstr>PowerPoint Presentation</vt:lpstr>
      <vt:lpstr>Hirarki Jaringan PSTN Indonesia</vt:lpstr>
      <vt:lpstr>PowerPoint Presentation</vt:lpstr>
      <vt:lpstr>Sentral Manual</vt:lpstr>
      <vt:lpstr>Strowger Exchange</vt:lpstr>
      <vt:lpstr>PowerPoint Presentation</vt:lpstr>
      <vt:lpstr>PowerPoint Presentation</vt:lpstr>
      <vt:lpstr>PowerPoint Presentation</vt:lpstr>
      <vt:lpstr>Crossbar Switch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Contoh Penomoran</vt:lpstr>
      <vt:lpstr>Sistem Penomoran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Panggilan Pelayanan VoIP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Hierari Jaringan, Sistem Penomoran, Routing dan Dasar Signaling</dc:title>
  <dc:creator>Sussi</dc:creator>
  <cp:lastModifiedBy>Sussi</cp:lastModifiedBy>
  <cp:revision>8</cp:revision>
  <dcterms:created xsi:type="dcterms:W3CDTF">2018-12-22T21:45:58Z</dcterms:created>
  <dcterms:modified xsi:type="dcterms:W3CDTF">2018-12-22T22:04:09Z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0x010100803E96605870C0489C2C9B7147DB22B7</vt:lpwstr>
  </property>
</Properties>
</file>

<file path=docProps/thumbnail.jpeg>
</file>